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5"/>
  </p:notesMasterIdLst>
  <p:handoutMasterIdLst>
    <p:handoutMasterId r:id="rId46"/>
  </p:handoutMasterIdLst>
  <p:sldIdLst>
    <p:sldId id="520" r:id="rId5"/>
    <p:sldId id="521" r:id="rId6"/>
    <p:sldId id="528" r:id="rId7"/>
    <p:sldId id="506" r:id="rId8"/>
    <p:sldId id="573" r:id="rId9"/>
    <p:sldId id="572" r:id="rId10"/>
    <p:sldId id="574" r:id="rId11"/>
    <p:sldId id="589" r:id="rId12"/>
    <p:sldId id="591" r:id="rId13"/>
    <p:sldId id="593" r:id="rId14"/>
    <p:sldId id="595" r:id="rId15"/>
    <p:sldId id="596" r:id="rId16"/>
    <p:sldId id="597" r:id="rId17"/>
    <p:sldId id="603" r:id="rId18"/>
    <p:sldId id="594" r:id="rId19"/>
    <p:sldId id="602" r:id="rId20"/>
    <p:sldId id="598" r:id="rId21"/>
    <p:sldId id="599" r:id="rId22"/>
    <p:sldId id="600" r:id="rId23"/>
    <p:sldId id="601" r:id="rId24"/>
    <p:sldId id="605" r:id="rId25"/>
    <p:sldId id="606" r:id="rId26"/>
    <p:sldId id="604" r:id="rId27"/>
    <p:sldId id="540" r:id="rId28"/>
    <p:sldId id="616" r:id="rId29"/>
    <p:sldId id="615" r:id="rId30"/>
    <p:sldId id="617" r:id="rId31"/>
    <p:sldId id="618" r:id="rId32"/>
    <p:sldId id="620" r:id="rId33"/>
    <p:sldId id="614" r:id="rId34"/>
    <p:sldId id="612" r:id="rId35"/>
    <p:sldId id="613" r:id="rId36"/>
    <p:sldId id="619" r:id="rId37"/>
    <p:sldId id="571" r:id="rId38"/>
    <p:sldId id="545" r:id="rId39"/>
    <p:sldId id="621" r:id="rId40"/>
    <p:sldId id="548" r:id="rId41"/>
    <p:sldId id="517" r:id="rId42"/>
    <p:sldId id="610" r:id="rId43"/>
    <p:sldId id="609" r:id="rId4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63E38"/>
    <a:srgbClr val="2C2921"/>
    <a:srgbClr val="FAD4B1"/>
    <a:srgbClr val="CEAC83"/>
    <a:srgbClr val="A68154"/>
    <a:srgbClr val="403426"/>
    <a:srgbClr val="604E35"/>
    <a:srgbClr val="CEA56F"/>
    <a:srgbClr val="BEA4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94" autoAdjust="0"/>
    <p:restoredTop sz="96247" autoAdjust="0"/>
  </p:normalViewPr>
  <p:slideViewPr>
    <p:cSldViewPr>
      <p:cViewPr>
        <p:scale>
          <a:sx n="100" d="100"/>
          <a:sy n="100" d="100"/>
        </p:scale>
        <p:origin x="1170" y="31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image" Target="../media/image19.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AscendingPictureAccentProcess" loCatId="picture" qsTypeId="urn:microsoft.com/office/officeart/2005/8/quickstyle/simple2" qsCatId="simple" csTypeId="urn:microsoft.com/office/officeart/2005/8/colors/colorful3" csCatId="colorful" phldr="1"/>
      <dgm:spPr/>
      <dgm:t>
        <a:bodyPr/>
        <a:lstStyle/>
        <a:p>
          <a:endParaRPr lang="en-US"/>
        </a:p>
      </dgm:t>
    </dgm:pt>
    <dgm:pt modelId="{EF1FAB9C-EEAC-458E-8DA1-803B62CC2AD6}">
      <dgm:prSet phldrT="[Text]" custT="1"/>
      <dgm:spPr>
        <a:solidFill>
          <a:schemeClr val="accent3"/>
        </a:solidFill>
      </dgm:spPr>
      <dgm:t>
        <a:bodyPr/>
        <a:lstStyle/>
        <a:p>
          <a:pPr marL="0" lvl="0" indent="0" algn="ctr" defTabSz="355600">
            <a:lnSpc>
              <a:spcPct val="90000"/>
            </a:lnSpc>
            <a:spcBef>
              <a:spcPct val="0"/>
            </a:spcBef>
            <a:spcAft>
              <a:spcPts val="0"/>
            </a:spcAft>
            <a:buNone/>
          </a:pPr>
          <a:r>
            <a:rPr lang="en-US" sz="1400" kern="1200" dirty="0">
              <a:solidFill>
                <a:prstClr val="white"/>
              </a:solidFill>
              <a:latin typeface="Calibri"/>
              <a:ea typeface="+mn-ea"/>
              <a:cs typeface="+mn-cs"/>
            </a:rPr>
            <a:t>Le, Huong </a:t>
          </a:r>
          <a:r>
            <a:rPr lang="en-US" sz="1400" kern="1200" dirty="0" err="1">
              <a:solidFill>
                <a:prstClr val="white"/>
              </a:solidFill>
              <a:latin typeface="Calibri"/>
              <a:ea typeface="+mn-ea"/>
              <a:cs typeface="+mn-cs"/>
            </a:rPr>
            <a:t>Thi</a:t>
          </a:r>
          <a:r>
            <a:rPr lang="en-US" sz="1400" kern="1200" dirty="0">
              <a:solidFill>
                <a:prstClr val="white"/>
              </a:solidFill>
              <a:latin typeface="Calibri"/>
              <a:ea typeface="+mn-ea"/>
              <a:cs typeface="+mn-cs"/>
            </a:rPr>
            <a:t> Thu</a:t>
          </a:r>
          <a:endParaRPr lang="en-US" sz="1050" kern="1200" dirty="0">
            <a:solidFill>
              <a:prstClr val="white"/>
            </a:solidFill>
            <a:latin typeface="Calibri"/>
            <a:ea typeface="+mn-ea"/>
            <a:cs typeface="+mn-cs"/>
          </a:endParaRPr>
        </a:p>
      </dgm:t>
    </dgm:pt>
    <dgm:pt modelId="{A65EAEA3-2485-44BD-8A01-991658150C1F}" type="parTrans" cxnId="{F766B632-7857-4A52-8280-79E5D455DB77}">
      <dgm:prSet/>
      <dgm:spPr/>
      <dgm:t>
        <a:bodyPr/>
        <a:lstStyle/>
        <a:p>
          <a:endParaRPr lang="en-US"/>
        </a:p>
      </dgm:t>
    </dgm:pt>
    <dgm:pt modelId="{12B3D08B-F07A-467F-978D-FE9E79E11867}" type="sibTrans" cxnId="{F766B632-7857-4A52-8280-79E5D455DB77}">
      <dgm:prSet/>
      <dgm:spPr>
        <a:noFill/>
        <a:ln>
          <a:noFill/>
        </a:ln>
        <a:scene3d>
          <a:camera prst="orthographicFront">
            <a:rot lat="0" lon="0" rev="15899998"/>
          </a:camera>
          <a:lightRig rig="threePt" dir="t"/>
        </a:scene3d>
      </dgm:spPr>
      <dgm:t>
        <a:bodyPr/>
        <a:lstStyle/>
        <a:p>
          <a:endParaRPr lang="en-US"/>
        </a:p>
      </dgm:t>
    </dgm:pt>
    <dgm:pt modelId="{1174EA91-0D82-4211-BF7E-02BB16428B26}">
      <dgm:prSet phldrT="[Text]" custT="1"/>
      <dgm:spPr>
        <a:solidFill>
          <a:schemeClr val="accent3"/>
        </a:solidFill>
      </dgm:spPr>
      <dgm:t>
        <a:bodyPr/>
        <a:lstStyle/>
        <a:p>
          <a:pPr marL="0" lvl="0" indent="0" algn="l" defTabSz="355600">
            <a:lnSpc>
              <a:spcPct val="90000"/>
            </a:lnSpc>
            <a:spcBef>
              <a:spcPct val="0"/>
            </a:spcBef>
            <a:spcAft>
              <a:spcPct val="35000"/>
            </a:spcAft>
            <a:buNone/>
          </a:pPr>
          <a:endParaRPr lang="en-US" sz="1800" kern="1200" dirty="0">
            <a:solidFill>
              <a:prstClr val="white"/>
            </a:solidFill>
            <a:latin typeface="Calibri"/>
            <a:ea typeface="+mn-ea"/>
            <a:cs typeface="+mn-cs"/>
          </a:endParaRPr>
        </a:p>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Hill, Faith</a:t>
          </a:r>
          <a:br>
            <a:rPr lang="en-US" sz="2800" kern="1200" dirty="0">
              <a:solidFill>
                <a:prstClr val="white"/>
              </a:solidFill>
              <a:latin typeface="Calibri"/>
              <a:ea typeface="+mn-ea"/>
              <a:cs typeface="+mn-cs"/>
            </a:rPr>
          </a:br>
          <a:endParaRPr lang="en-US" sz="2800" kern="1200" dirty="0">
            <a:solidFill>
              <a:prstClr val="white"/>
            </a:solidFill>
            <a:latin typeface="Calibri"/>
            <a:ea typeface="+mn-ea"/>
            <a:cs typeface="+mn-cs"/>
          </a:endParaRP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a:blipFill>
          <a:blip xmlns:r="http://schemas.openxmlformats.org/officeDocument/2006/relationships" r:embed="rId1"/>
          <a:srcRect/>
          <a:stretch>
            <a:fillRect/>
          </a:stretch>
        </a:blipFill>
      </dgm:spPr>
      <dgm:t>
        <a:bodyPr/>
        <a:lstStyle/>
        <a:p>
          <a:endParaRPr lang="en-US"/>
        </a:p>
      </dgm:t>
    </dgm:pt>
    <dgm:pt modelId="{BC3DC443-B727-4059-B20A-21E8B4F9D7C0}">
      <dgm:prSet phldrT="[Text]" custT="1"/>
      <dgm:spPr>
        <a:solidFill>
          <a:schemeClr val="accent3"/>
        </a:solidFill>
      </dgm:spPr>
      <dgm:t>
        <a:bodyPr/>
        <a:lstStyle/>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Jarrouje, Tarex</a:t>
          </a:r>
          <a:endParaRPr lang="en-US" sz="1000" kern="1200" dirty="0">
            <a:solidFill>
              <a:prstClr val="white"/>
            </a:solidFill>
            <a:latin typeface="Calibri"/>
            <a:ea typeface="+mn-ea"/>
            <a:cs typeface="+mn-cs"/>
          </a:endParaRP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a:blipFill rotWithShape="1">
          <a:blip xmlns:r="http://schemas.openxmlformats.org/officeDocument/2006/relationships" r:embed="rId2" cstate="email">
            <a:extLst>
              <a:ext uri="{28A0092B-C50C-407E-A947-70E740481C1C}">
                <a14:useLocalDpi xmlns:a14="http://schemas.microsoft.com/office/drawing/2010/main" val="0"/>
              </a:ext>
            </a:extLst>
          </a:blip>
          <a:srcRect/>
          <a:stretch>
            <a:fillRect t="-24000" b="-24000"/>
          </a:stretch>
        </a:blipFill>
      </dgm:spPr>
      <dgm:t>
        <a:bodyPr/>
        <a:lstStyle/>
        <a:p>
          <a:endParaRPr lang="en-US"/>
        </a:p>
      </dgm:t>
    </dgm:pt>
    <dgm:pt modelId="{1D280BCA-5803-431E-982A-6F36D343DF82}">
      <dgm:prSet phldrT="[Text]" custT="1"/>
      <dgm:spPr>
        <a:solidFill>
          <a:schemeClr val="accent3"/>
        </a:solidFill>
      </dgm:spPr>
      <dgm:t>
        <a:bodyPr/>
        <a:lstStyle/>
        <a:p>
          <a:pPr marL="0" lvl="0" indent="0" algn="l" defTabSz="355600">
            <a:lnSpc>
              <a:spcPct val="90000"/>
            </a:lnSpc>
            <a:spcBef>
              <a:spcPct val="0"/>
            </a:spcBef>
            <a:spcAft>
              <a:spcPct val="35000"/>
            </a:spcAft>
            <a:buNone/>
          </a:pPr>
          <a:endParaRPr lang="en-US" sz="1400" kern="1200" dirty="0">
            <a:solidFill>
              <a:prstClr val="white"/>
            </a:solidFill>
            <a:latin typeface="Calibri"/>
            <a:ea typeface="+mn-ea"/>
            <a:cs typeface="+mn-cs"/>
          </a:endParaRPr>
        </a:p>
        <a:p>
          <a:pPr marL="0" lvl="0" indent="0" algn="l" defTabSz="355600">
            <a:lnSpc>
              <a:spcPct val="90000"/>
            </a:lnSpc>
            <a:spcBef>
              <a:spcPct val="0"/>
            </a:spcBef>
            <a:spcAft>
              <a:spcPct val="35000"/>
            </a:spcAft>
            <a:buNone/>
          </a:pPr>
          <a:r>
            <a:rPr lang="en-US" sz="1400" kern="1200" dirty="0">
              <a:solidFill>
                <a:prstClr val="white"/>
              </a:solidFill>
              <a:latin typeface="Calibri"/>
              <a:ea typeface="+mn-ea"/>
              <a:cs typeface="+mn-cs"/>
            </a:rPr>
            <a:t>Teh, B. Bloti</a:t>
          </a:r>
          <a:br>
            <a:rPr lang="en-US" sz="1050" kern="1200" dirty="0">
              <a:solidFill>
                <a:prstClr val="white"/>
              </a:solidFill>
              <a:latin typeface="Calibri"/>
              <a:ea typeface="+mn-ea"/>
              <a:cs typeface="+mn-cs"/>
            </a:rPr>
          </a:br>
          <a:endParaRPr lang="en-US" sz="1050" kern="1200" dirty="0">
            <a:solidFill>
              <a:prstClr val="white"/>
            </a:solidFill>
            <a:latin typeface="Calibri"/>
            <a:ea typeface="+mn-ea"/>
            <a:cs typeface="+mn-cs"/>
          </a:endParaRP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a:noFill/>
        <a:ln>
          <a:noFill/>
        </a:ln>
      </dgm:spPr>
      <dgm:t>
        <a:bodyPr/>
        <a:lstStyle/>
        <a:p>
          <a:endParaRPr lang="en-US"/>
        </a:p>
      </dgm:t>
    </dgm:pt>
    <dgm:pt modelId="{5555A69D-8A9F-43F4-8577-198137DF0B91}">
      <dgm:prSet phldrT="[Text]" custT="1"/>
      <dgm:spPr>
        <a:solidFill>
          <a:schemeClr val="accent3"/>
        </a:solidFill>
      </dgm:spPr>
      <dgm:t>
        <a:bodyPr/>
        <a:lstStyle/>
        <a:p>
          <a:pPr>
            <a:buNone/>
          </a:pPr>
          <a:endParaRPr lang="en-US" sz="1400" dirty="0">
            <a:solidFill>
              <a:prstClr val="white"/>
            </a:solidFill>
            <a:latin typeface="Calibri"/>
            <a:ea typeface="+mn-ea"/>
            <a:cs typeface="+mn-cs"/>
          </a:endParaRPr>
        </a:p>
        <a:p>
          <a:pPr>
            <a:buNone/>
          </a:pPr>
          <a:r>
            <a:rPr lang="en-US" sz="1400" dirty="0">
              <a:solidFill>
                <a:prstClr val="white"/>
              </a:solidFill>
              <a:latin typeface="Calibri"/>
              <a:ea typeface="+mn-ea"/>
              <a:cs typeface="+mn-cs"/>
            </a:rPr>
            <a:t>Sharma, </a:t>
          </a:r>
          <a:r>
            <a:rPr lang="en-US" sz="1400" dirty="0" err="1">
              <a:solidFill>
                <a:prstClr val="white"/>
              </a:solidFill>
              <a:latin typeface="Calibri"/>
              <a:ea typeface="+mn-ea"/>
              <a:cs typeface="+mn-cs"/>
            </a:rPr>
            <a:t>Indu</a:t>
          </a:r>
          <a:r>
            <a:rPr lang="en-US" sz="1400" dirty="0">
              <a:solidFill>
                <a:prstClr val="white"/>
              </a:solidFill>
              <a:latin typeface="Calibri"/>
              <a:ea typeface="+mn-ea"/>
              <a:cs typeface="+mn-cs"/>
            </a:rPr>
            <a:t> Priya</a:t>
          </a:r>
          <a:br>
            <a:rPr lang="en-US" sz="1050" dirty="0">
              <a:solidFill>
                <a:prstClr val="white"/>
              </a:solidFill>
              <a:latin typeface="Calibri"/>
              <a:ea typeface="+mn-ea"/>
              <a:cs typeface="+mn-cs"/>
            </a:rPr>
          </a:br>
          <a:endParaRPr lang="en-US" sz="1050" dirty="0">
            <a:solidFill>
              <a:prstClr val="white"/>
            </a:solidFill>
            <a:latin typeface="Calibri"/>
            <a:ea typeface="+mn-ea"/>
            <a:cs typeface="+mn-cs"/>
          </a:endParaRPr>
        </a:p>
      </dgm:t>
    </dgm:pt>
    <dgm:pt modelId="{2B9620CA-7157-40F5-9F14-E30993D880FE}" type="sibTrans" cxnId="{B0E83186-1302-4073-B65B-CC3BF82AF235}">
      <dgm:prSet/>
      <dgm:spPr>
        <a:blipFill rotWithShape="1">
          <a:blip xmlns:r="http://schemas.openxmlformats.org/officeDocument/2006/relationships" r:embed="rId3" cstate="email">
            <a:extLst>
              <a:ext uri="{28A0092B-C50C-407E-A947-70E740481C1C}">
                <a14:useLocalDpi xmlns:a14="http://schemas.microsoft.com/office/drawing/2010/main" val="0"/>
              </a:ext>
            </a:extLst>
          </a:blip>
          <a:srcRect/>
          <a:stretch>
            <a:fillRect t="-16000" b="-16000"/>
          </a:stretch>
        </a:blipFill>
        <a:scene3d>
          <a:camera prst="orthographicFront">
            <a:rot lat="0" lon="0" rev="15899998"/>
          </a:camera>
          <a:lightRig rig="threePt" dir="t"/>
        </a:scene3d>
      </dgm:spPr>
      <dgm:t>
        <a:bodyPr/>
        <a:lstStyle/>
        <a:p>
          <a:endParaRPr lang="en-US"/>
        </a:p>
      </dgm:t>
    </dgm:pt>
    <dgm:pt modelId="{E65106AD-1E70-4C33-91F3-F3A59769CA89}" type="parTrans" cxnId="{B0E83186-1302-4073-B65B-CC3BF82AF235}">
      <dgm:prSet/>
      <dgm:spPr/>
      <dgm:t>
        <a:bodyPr/>
        <a:lstStyle/>
        <a:p>
          <a:endParaRPr lang="en-US"/>
        </a:p>
      </dgm:t>
    </dgm:pt>
    <dgm:pt modelId="{4CDDEF33-E319-48A4-A00B-F161DB56E1EE}">
      <dgm:prSet/>
      <dgm:spPr>
        <a:solidFill>
          <a:schemeClr val="bg1">
            <a:alpha val="0"/>
          </a:schemeClr>
        </a:solidFill>
      </dgm:spPr>
      <dgm:t>
        <a:bodyPr/>
        <a:lstStyle/>
        <a:p>
          <a:endParaRPr lang="en-US"/>
        </a:p>
      </dgm:t>
    </dgm:pt>
    <dgm:pt modelId="{1FCF2584-0771-40D5-99EA-8155EAEC18A7}" type="sibTrans" cxnId="{5A14C40A-8DE9-4D00-8CAF-65326860E8EE}">
      <dgm:prSet/>
      <dgm:spPr>
        <a:blipFill rotWithShape="1">
          <a:blip xmlns:r="http://schemas.openxmlformats.org/officeDocument/2006/relationships" r:embed="rId4" cstate="email">
            <a:extLst>
              <a:ext uri="{28A0092B-C50C-407E-A947-70E740481C1C}">
                <a14:useLocalDpi xmlns:a14="http://schemas.microsoft.com/office/drawing/2010/main" val="0"/>
              </a:ext>
            </a:extLst>
          </a:blip>
          <a:srcRect/>
          <a:stretch>
            <a:fillRect t="-26000" b="-26000"/>
          </a:stretch>
        </a:blipFill>
      </dgm:spPr>
      <dgm:t>
        <a:bodyPr/>
        <a:lstStyle/>
        <a:p>
          <a:endParaRPr lang="en-US"/>
        </a:p>
      </dgm:t>
    </dgm:pt>
    <dgm:pt modelId="{2002CE16-5157-4E08-9AC9-8DEFBC553247}" type="parTrans" cxnId="{5A14C40A-8DE9-4D00-8CAF-65326860E8EE}">
      <dgm:prSet/>
      <dgm:spPr/>
      <dgm:t>
        <a:bodyPr/>
        <a:lstStyle/>
        <a:p>
          <a:endParaRPr lang="en-US"/>
        </a:p>
      </dgm:t>
    </dgm:pt>
    <dgm:pt modelId="{8D97B856-74F4-460F-AA72-9670CAF9E0D3}" type="pres">
      <dgm:prSet presAssocID="{D7A0C5FB-E74F-4374-9A21-094842ECF9B3}" presName="Name0" presStyleCnt="0">
        <dgm:presLayoutVars>
          <dgm:chMax val="7"/>
          <dgm:chPref val="7"/>
          <dgm:dir/>
        </dgm:presLayoutVars>
      </dgm:prSet>
      <dgm:spPr/>
    </dgm:pt>
    <dgm:pt modelId="{1B598459-4681-4D85-A8D3-E75FA4D85B87}" type="pres">
      <dgm:prSet presAssocID="{D7A0C5FB-E74F-4374-9A21-094842ECF9B3}" presName="dot1" presStyleLbl="alignNode1" presStyleIdx="0" presStyleCnt="17" custLinFactNeighborX="27471" custLinFactNeighborY="-88186"/>
      <dgm:spPr/>
    </dgm:pt>
    <dgm:pt modelId="{1DF1421F-6A35-4A7F-B5B7-0017594FC941}" type="pres">
      <dgm:prSet presAssocID="{D7A0C5FB-E74F-4374-9A21-094842ECF9B3}" presName="dot2" presStyleLbl="alignNode1" presStyleIdx="1" presStyleCnt="17" custLinFactNeighborX="27471" custLinFactNeighborY="-90325"/>
      <dgm:spPr/>
    </dgm:pt>
    <dgm:pt modelId="{198CD03E-F8D5-4931-AAAE-8A9E51413B32}" type="pres">
      <dgm:prSet presAssocID="{D7A0C5FB-E74F-4374-9A21-094842ECF9B3}" presName="dot3" presStyleLbl="alignNode1" presStyleIdx="2" presStyleCnt="17" custLinFactNeighborX="27471" custLinFactNeighborY="-78920"/>
      <dgm:spPr/>
    </dgm:pt>
    <dgm:pt modelId="{52B69EB5-96F3-4118-A5A5-20502904364B}" type="pres">
      <dgm:prSet presAssocID="{D7A0C5FB-E74F-4374-9A21-094842ECF9B3}" presName="dot4" presStyleLbl="alignNode1" presStyleIdx="3" presStyleCnt="17" custLinFactX="1691191" custLinFactY="-2700000" custLinFactNeighborX="1700000" custLinFactNeighborY="-2788525"/>
      <dgm:spPr/>
    </dgm:pt>
    <dgm:pt modelId="{2DA7E644-77BE-4A8E-A1FB-96EBAC14081E}" type="pres">
      <dgm:prSet presAssocID="{D7A0C5FB-E74F-4374-9A21-094842ECF9B3}" presName="dot5" presStyleLbl="alignNode1" presStyleIdx="4" presStyleCnt="17" custLinFactX="900000" custLinFactY="-700000" custLinFactNeighborX="961160" custLinFactNeighborY="-728086"/>
      <dgm:spPr/>
    </dgm:pt>
    <dgm:pt modelId="{2A6B1E12-42D5-44F4-9241-F6D12D85750A}" type="pres">
      <dgm:prSet presAssocID="{D7A0C5FB-E74F-4374-9A21-094842ECF9B3}" presName="dot6" presStyleLbl="alignNode1" presStyleIdx="5" presStyleCnt="17" custLinFactX="700000" custLinFactY="-2023267" custLinFactNeighborX="715656" custLinFactNeighborY="-2100000"/>
      <dgm:spPr/>
    </dgm:pt>
    <dgm:pt modelId="{DB7E1F4D-D7C9-46E7-B9F1-494E6D675A68}" type="pres">
      <dgm:prSet presAssocID="{D7A0C5FB-E74F-4374-9A21-094842ECF9B3}" presName="dot7" presStyleLbl="alignNode1" presStyleIdx="6" presStyleCnt="17" custLinFactX="500000" custLinFactY="-1545479" custLinFactNeighborX="598368" custLinFactNeighborY="-1600000"/>
      <dgm:spPr/>
    </dgm:pt>
    <dgm:pt modelId="{3F3BE384-B744-427B-9320-DC10CE4F7828}" type="pres">
      <dgm:prSet presAssocID="{D7A0C5FB-E74F-4374-9A21-094842ECF9B3}" presName="dot8" presStyleLbl="alignNode1" presStyleIdx="7" presStyleCnt="17" custLinFactX="-200000" custLinFactY="-52760" custLinFactNeighborX="-246164" custLinFactNeighborY="-100000"/>
      <dgm:spPr/>
    </dgm:pt>
    <dgm:pt modelId="{B042915E-EDA2-42A5-A22B-16E55B0A9E42}" type="pres">
      <dgm:prSet presAssocID="{D7A0C5FB-E74F-4374-9A21-094842ECF9B3}" presName="dot9" presStyleLbl="alignNode1" presStyleIdx="8" presStyleCnt="17" custLinFactX="-449074" custLinFactY="200000" custLinFactNeighborX="-500000" custLinFactNeighborY="269953"/>
      <dgm:spPr/>
    </dgm:pt>
    <dgm:pt modelId="{5713E4BC-F175-4EB4-855C-A99238324D51}" type="pres">
      <dgm:prSet presAssocID="{D7A0C5FB-E74F-4374-9A21-094842ECF9B3}" presName="dot10" presStyleLbl="alignNode1" presStyleIdx="9" presStyleCnt="17"/>
      <dgm:spPr/>
    </dgm:pt>
    <dgm:pt modelId="{E4287D05-0669-48A8-8683-79761BB94488}" type="pres">
      <dgm:prSet presAssocID="{D7A0C5FB-E74F-4374-9A21-094842ECF9B3}" presName="dotArrow1" presStyleLbl="alignNode1" presStyleIdx="10" presStyleCnt="17" custLinFactNeighborX="29785" custLinFactNeighborY="76680"/>
      <dgm:spPr/>
    </dgm:pt>
    <dgm:pt modelId="{DEDA26A0-843F-4D2A-A06F-5A7E7D72511D}" type="pres">
      <dgm:prSet presAssocID="{D7A0C5FB-E74F-4374-9A21-094842ECF9B3}" presName="dotArrow2" presStyleLbl="alignNode1" presStyleIdx="11" presStyleCnt="17" custLinFactX="205504" custLinFactY="173927" custLinFactNeighborX="300000" custLinFactNeighborY="200000"/>
      <dgm:spPr/>
    </dgm:pt>
    <dgm:pt modelId="{9F1A3CFF-BA7C-46E1-924F-0290F488EEEF}" type="pres">
      <dgm:prSet presAssocID="{D7A0C5FB-E74F-4374-9A21-094842ECF9B3}" presName="dotArrow3" presStyleLbl="alignNode1" presStyleIdx="12" presStyleCnt="17" custLinFactNeighborX="-88809" custLinFactNeighborY="47454"/>
      <dgm:spPr/>
    </dgm:pt>
    <dgm:pt modelId="{08696A7C-74B8-4D54-8E0F-B82F089BB4B1}" type="pres">
      <dgm:prSet presAssocID="{D7A0C5FB-E74F-4374-9A21-094842ECF9B3}" presName="dotArrow4" presStyleLbl="alignNode1" presStyleIdx="13" presStyleCnt="17" custLinFactY="-100000" custLinFactNeighborX="33021" custLinFactNeighborY="-149793"/>
      <dgm:spPr/>
    </dgm:pt>
    <dgm:pt modelId="{F95A0395-072E-42F8-A260-B674C13E691D}" type="pres">
      <dgm:prSet presAssocID="{D7A0C5FB-E74F-4374-9A21-094842ECF9B3}" presName="dotArrow5" presStyleLbl="alignNode1" presStyleIdx="14" presStyleCnt="17" custLinFactNeighborX="71601" custLinFactNeighborY="-12422"/>
      <dgm:spPr/>
    </dgm:pt>
    <dgm:pt modelId="{6426DAD5-7D56-4702-B7AF-2C149C477355}" type="pres">
      <dgm:prSet presAssocID="{D7A0C5FB-E74F-4374-9A21-094842ECF9B3}" presName="dotArrow6" presStyleLbl="alignNode1" presStyleIdx="15" presStyleCnt="17" custLinFactY="100000" custLinFactNeighborX="11190" custLinFactNeighborY="142055"/>
      <dgm:spPr>
        <a:solidFill>
          <a:schemeClr val="accent3"/>
        </a:solidFill>
      </dgm:spPr>
    </dgm:pt>
    <dgm:pt modelId="{75F2D925-D440-48BE-A1E2-5514DF9B2E2C}" type="pres">
      <dgm:prSet presAssocID="{D7A0C5FB-E74F-4374-9A21-094842ECF9B3}" presName="dotArrow7" presStyleLbl="alignNode1" presStyleIdx="16" presStyleCnt="17" custLinFactX="293" custLinFactY="-100000" custLinFactNeighborX="100000" custLinFactNeighborY="-176167"/>
      <dgm:spPr>
        <a:solidFill>
          <a:schemeClr val="accent3"/>
        </a:solidFill>
      </dgm:spPr>
    </dgm:pt>
    <dgm:pt modelId="{C53BBF9E-3AEE-4EB3-B4D1-E1CB33FC7DCF}" type="pres">
      <dgm:prSet presAssocID="{BC3DC443-B727-4059-B20A-21E8B4F9D7C0}" presName="parTx1" presStyleLbl="node1" presStyleIdx="0" presStyleCnt="6" custLinFactX="52844" custLinFactY="-200000" custLinFactNeighborX="100000" custLinFactNeighborY="-249044"/>
      <dgm:spPr/>
    </dgm:pt>
    <dgm:pt modelId="{FD823FC2-BEC5-4764-9094-D776473C6D49}" type="pres">
      <dgm:prSet presAssocID="{F7E59D5D-8EA7-4D25-8884-6B11F0DC712C}" presName="picture1" presStyleCnt="0"/>
      <dgm:spPr/>
    </dgm:pt>
    <dgm:pt modelId="{24052803-FE34-406B-BBC7-7C0C43378E60}" type="pres">
      <dgm:prSet presAssocID="{F7E59D5D-8EA7-4D25-8884-6B11F0DC712C}" presName="imageRepeatNode" presStyleLbl="fgImgPlace1" presStyleIdx="0" presStyleCnt="6" custScaleX="116650" custScaleY="121649" custLinFactX="100000" custLinFactY="-100000" custLinFactNeighborX="186733" custLinFactNeighborY="-121887"/>
      <dgm:spPr/>
    </dgm:pt>
    <dgm:pt modelId="{C5A4BE35-4D80-4DA4-A990-5986ACFE4780}" type="pres">
      <dgm:prSet presAssocID="{1D280BCA-5803-431E-982A-6F36D343DF82}" presName="parTx2" presStyleLbl="node1" presStyleIdx="1" presStyleCnt="6" custLinFactY="19051" custLinFactNeighborX="-70299" custLinFactNeighborY="100000"/>
      <dgm:spPr/>
    </dgm:pt>
    <dgm:pt modelId="{49BC406B-82B1-46FC-A0E7-39C88E65F484}" type="pres">
      <dgm:prSet presAssocID="{1D1CA476-61C3-4E6F-A3A4-6E78DB6AFFC8}" presName="picture2" presStyleCnt="0"/>
      <dgm:spPr/>
    </dgm:pt>
    <dgm:pt modelId="{D7E60D10-6E07-43B8-826B-D7E5BA148F23}" type="pres">
      <dgm:prSet presAssocID="{1D1CA476-61C3-4E6F-A3A4-6E78DB6AFFC8}" presName="imageRepeatNode" presStyleLbl="fgImgPlace1" presStyleIdx="1" presStyleCnt="6" custLinFactY="-100000" custLinFactNeighborX="-18232" custLinFactNeighborY="-177621"/>
      <dgm:spPr/>
    </dgm:pt>
    <dgm:pt modelId="{88737DC5-E0E5-4C23-85C8-FF0CB4FFFC0E}" type="pres">
      <dgm:prSet presAssocID="{1174EA91-0D82-4211-BF7E-02BB16428B26}" presName="parTx3" presStyleLbl="node1" presStyleIdx="2" presStyleCnt="6" custLinFactY="-297481" custLinFactNeighborX="40518" custLinFactNeighborY="-300000"/>
      <dgm:spPr/>
    </dgm:pt>
    <dgm:pt modelId="{1977040D-117C-4D70-AB6C-20852CA154DC}" type="pres">
      <dgm:prSet presAssocID="{914F4B16-3AEF-420B-97E1-F685172A44F6}" presName="picture3" presStyleCnt="0"/>
      <dgm:spPr/>
    </dgm:pt>
    <dgm:pt modelId="{2501B313-0A71-4B45-A6CB-DBBFB9117890}" type="pres">
      <dgm:prSet presAssocID="{914F4B16-3AEF-420B-97E1-F685172A44F6}" presName="imageRepeatNode" presStyleLbl="fgImgPlace1" presStyleIdx="2" presStyleCnt="6" custLinFactX="-100000" custLinFactY="86185" custLinFactNeighborX="-149337" custLinFactNeighborY="100000"/>
      <dgm:spPr/>
    </dgm:pt>
    <dgm:pt modelId="{88A4D8F2-4396-4745-84D9-0373F2E4179F}" type="pres">
      <dgm:prSet presAssocID="{EF1FAB9C-EEAC-458E-8DA1-803B62CC2AD6}" presName="parTx4" presStyleLbl="node1" presStyleIdx="3" presStyleCnt="6" custLinFactY="-86630" custLinFactNeighborX="-7743" custLinFactNeighborY="-100000"/>
      <dgm:spPr/>
    </dgm:pt>
    <dgm:pt modelId="{6AFF49D7-6EA1-4C6A-8CD0-CCCDA6863A9A}" type="pres">
      <dgm:prSet presAssocID="{12B3D08B-F07A-467F-978D-FE9E79E11867}" presName="picture4" presStyleCnt="0"/>
      <dgm:spPr/>
    </dgm:pt>
    <dgm:pt modelId="{BD8175EC-DBFE-457A-B442-7691E199E090}" type="pres">
      <dgm:prSet presAssocID="{12B3D08B-F07A-467F-978D-FE9E79E11867}" presName="imageRepeatNode" presStyleLbl="fgImgPlace1" presStyleIdx="3" presStyleCnt="6" custAng="15985289" custLinFactX="-200000" custLinFactY="93646" custLinFactNeighborX="-202183" custLinFactNeighborY="100000"/>
      <dgm:spPr/>
    </dgm:pt>
    <dgm:pt modelId="{13A93BE4-3B73-4859-A50D-8FF248904E1D}" type="pres">
      <dgm:prSet presAssocID="{5555A69D-8A9F-43F4-8577-198137DF0B91}" presName="parTx5" presStyleLbl="node1" presStyleIdx="4" presStyleCnt="6" custScaleX="99013" custLinFactY="201286" custLinFactNeighborX="-85391" custLinFactNeighborY="300000"/>
      <dgm:spPr/>
    </dgm:pt>
    <dgm:pt modelId="{3B4929D9-DD27-459D-BD3A-696FA34D0CC8}" type="pres">
      <dgm:prSet presAssocID="{2B9620CA-7157-40F5-9F14-E30993D880FE}" presName="picture5" presStyleCnt="0"/>
      <dgm:spPr/>
    </dgm:pt>
    <dgm:pt modelId="{AF0A0570-79C2-4B80-94E1-9FB48EBA54E7}" type="pres">
      <dgm:prSet presAssocID="{2B9620CA-7157-40F5-9F14-E30993D880FE}" presName="imageRepeatNode" presStyleLbl="fgImgPlace1" presStyleIdx="4" presStyleCnt="6" custAng="15938033" custLinFactX="-99794" custLinFactY="114086" custLinFactNeighborX="-100000" custLinFactNeighborY="200000"/>
      <dgm:spPr/>
    </dgm:pt>
    <dgm:pt modelId="{CA0E091C-BC15-4903-B615-704DDE5AED96}" type="pres">
      <dgm:prSet presAssocID="{4CDDEF33-E319-48A4-A00B-F161DB56E1EE}" presName="parTx6" presStyleLbl="node1" presStyleIdx="5" presStyleCnt="6" custLinFactY="200000" custLinFactNeighborX="-47267" custLinFactNeighborY="259958"/>
      <dgm:spPr/>
    </dgm:pt>
    <dgm:pt modelId="{0D87135F-8D00-4938-8C79-5E44C3639D5E}" type="pres">
      <dgm:prSet presAssocID="{1FCF2584-0771-40D5-99EA-8155EAEC18A7}" presName="picture6" presStyleCnt="0"/>
      <dgm:spPr/>
    </dgm:pt>
    <dgm:pt modelId="{3F87279C-F9E4-4C91-BADD-D6A32FCB157B}" type="pres">
      <dgm:prSet presAssocID="{1FCF2584-0771-40D5-99EA-8155EAEC18A7}" presName="imageRepeatNode" presStyleLbl="fgImgPlace1" presStyleIdx="5" presStyleCnt="6" custLinFactY="69917" custLinFactNeighborX="-91405" custLinFactNeighborY="100000"/>
      <dgm:spPr/>
    </dgm:pt>
  </dgm:ptLst>
  <dgm:cxnLst>
    <dgm:cxn modelId="{974F0B06-B5B3-4895-9D08-0F46451110BB}" type="presOf" srcId="{EF1FAB9C-EEAC-458E-8DA1-803B62CC2AD6}" destId="{88A4D8F2-4396-4745-84D9-0373F2E4179F}" srcOrd="0" destOrd="0" presId="urn:microsoft.com/office/officeart/2008/layout/AscendingPictureAccentProcess"/>
    <dgm:cxn modelId="{FCEDD709-349B-45A9-9EBC-31FC9A3BB7B1}" type="presOf" srcId="{1D1CA476-61C3-4E6F-A3A4-6E78DB6AFFC8}" destId="{D7E60D10-6E07-43B8-826B-D7E5BA148F23}" srcOrd="0" destOrd="0" presId="urn:microsoft.com/office/officeart/2008/layout/AscendingPictureAccentProcess"/>
    <dgm:cxn modelId="{5A14C40A-8DE9-4D00-8CAF-65326860E8EE}" srcId="{D7A0C5FB-E74F-4374-9A21-094842ECF9B3}" destId="{4CDDEF33-E319-48A4-A00B-F161DB56E1EE}" srcOrd="5" destOrd="0" parTransId="{2002CE16-5157-4E08-9AC9-8DEFBC553247}" sibTransId="{1FCF2584-0771-40D5-99EA-8155EAEC18A7}"/>
    <dgm:cxn modelId="{7250C315-647C-42E6-838B-F0AB118B507F}" type="presOf" srcId="{12B3D08B-F07A-467F-978D-FE9E79E11867}" destId="{BD8175EC-DBFE-457A-B442-7691E199E090}" srcOrd="0" destOrd="0" presId="urn:microsoft.com/office/officeart/2008/layout/AscendingPictureAccentProcess"/>
    <dgm:cxn modelId="{54A7D819-0BAA-4BC9-8C81-857D6CA9817A}" srcId="{D7A0C5FB-E74F-4374-9A21-094842ECF9B3}" destId="{1D280BCA-5803-431E-982A-6F36D343DF82}" srcOrd="1" destOrd="0" parTransId="{17BC456C-F22D-455F-AC35-12A31BD72800}" sibTransId="{1D1CA476-61C3-4E6F-A3A4-6E78DB6AFFC8}"/>
    <dgm:cxn modelId="{0B0A3C21-5126-4512-AC06-89E2E0704436}" type="presOf" srcId="{1FCF2584-0771-40D5-99EA-8155EAEC18A7}" destId="{3F87279C-F9E4-4C91-BADD-D6A32FCB157B}" srcOrd="0" destOrd="0" presId="urn:microsoft.com/office/officeart/2008/layout/AscendingPictureAccentProcess"/>
    <dgm:cxn modelId="{F766B632-7857-4A52-8280-79E5D455DB77}" srcId="{D7A0C5FB-E74F-4374-9A21-094842ECF9B3}" destId="{EF1FAB9C-EEAC-458E-8DA1-803B62CC2AD6}" srcOrd="3" destOrd="0" parTransId="{A65EAEA3-2485-44BD-8A01-991658150C1F}" sibTransId="{12B3D08B-F07A-467F-978D-FE9E79E11867}"/>
    <dgm:cxn modelId="{274CDC33-33B5-4C6B-8310-57B0E8FC1084}" type="presOf" srcId="{BC3DC443-B727-4059-B20A-21E8B4F9D7C0}" destId="{C53BBF9E-3AEE-4EB3-B4D1-E1CB33FC7DCF}" srcOrd="0" destOrd="0" presId="urn:microsoft.com/office/officeart/2008/layout/AscendingPictureAccentProcess"/>
    <dgm:cxn modelId="{14E62036-DF0B-440F-921A-099ADFAFB60E}" srcId="{D7A0C5FB-E74F-4374-9A21-094842ECF9B3}" destId="{BC3DC443-B727-4059-B20A-21E8B4F9D7C0}" srcOrd="0" destOrd="0" parTransId="{015F5A43-2D0A-4ADC-8530-ECDFFA236DAA}" sibTransId="{F7E59D5D-8EA7-4D25-8884-6B11F0DC712C}"/>
    <dgm:cxn modelId="{4ADAF13E-E80B-459F-9E0C-3F05CE8C3E68}" srcId="{D7A0C5FB-E74F-4374-9A21-094842ECF9B3}" destId="{1174EA91-0D82-4211-BF7E-02BB16428B26}" srcOrd="2" destOrd="0" parTransId="{D898F056-1907-41F1-AFDD-3C7AA30D4784}" sibTransId="{914F4B16-3AEF-420B-97E1-F685172A44F6}"/>
    <dgm:cxn modelId="{1B505C68-5887-42E8-A966-48BC9059CEEB}" type="presOf" srcId="{5555A69D-8A9F-43F4-8577-198137DF0B91}" destId="{13A93BE4-3B73-4859-A50D-8FF248904E1D}" srcOrd="0" destOrd="0" presId="urn:microsoft.com/office/officeart/2008/layout/AscendingPictureAccentProcess"/>
    <dgm:cxn modelId="{E9AEEC6B-0543-4479-ABE0-A680E6663D0F}" type="presOf" srcId="{F7E59D5D-8EA7-4D25-8884-6B11F0DC712C}" destId="{24052803-FE34-406B-BBC7-7C0C43378E60}" srcOrd="0" destOrd="0" presId="urn:microsoft.com/office/officeart/2008/layout/AscendingPictureAccentProcess"/>
    <dgm:cxn modelId="{B0E83186-1302-4073-B65B-CC3BF82AF235}" srcId="{D7A0C5FB-E74F-4374-9A21-094842ECF9B3}" destId="{5555A69D-8A9F-43F4-8577-198137DF0B91}" srcOrd="4" destOrd="0" parTransId="{E65106AD-1E70-4C33-91F3-F3A59769CA89}" sibTransId="{2B9620CA-7157-40F5-9F14-E30993D880FE}"/>
    <dgm:cxn modelId="{55939A86-174B-458B-8BE7-17C1F77701CD}" type="presOf" srcId="{2B9620CA-7157-40F5-9F14-E30993D880FE}" destId="{AF0A0570-79C2-4B80-94E1-9FB48EBA54E7}" srcOrd="0" destOrd="0" presId="urn:microsoft.com/office/officeart/2008/layout/AscendingPictureAccentProcess"/>
    <dgm:cxn modelId="{2181B288-E799-41D2-8FAA-459D49ED8D0E}" type="presOf" srcId="{4CDDEF33-E319-48A4-A00B-F161DB56E1EE}" destId="{CA0E091C-BC15-4903-B615-704DDE5AED96}" srcOrd="0" destOrd="0" presId="urn:microsoft.com/office/officeart/2008/layout/AscendingPictureAccentProcess"/>
    <dgm:cxn modelId="{6DF1D29A-577B-4DB8-BB19-755CE08E24C3}" type="presOf" srcId="{1D280BCA-5803-431E-982A-6F36D343DF82}" destId="{C5A4BE35-4D80-4DA4-A990-5986ACFE4780}" srcOrd="0" destOrd="0" presId="urn:microsoft.com/office/officeart/2008/layout/AscendingPictureAccentProcess"/>
    <dgm:cxn modelId="{72CA46A5-FAE8-4DD8-8350-E310A00AC06B}" type="presOf" srcId="{D7A0C5FB-E74F-4374-9A21-094842ECF9B3}" destId="{8D97B856-74F4-460F-AA72-9670CAF9E0D3}" srcOrd="0" destOrd="0" presId="urn:microsoft.com/office/officeart/2008/layout/AscendingPictureAccentProcess"/>
    <dgm:cxn modelId="{C9374FA7-DFAD-45B1-8D82-6219F8814098}" type="presOf" srcId="{914F4B16-3AEF-420B-97E1-F685172A44F6}" destId="{2501B313-0A71-4B45-A6CB-DBBFB9117890}" srcOrd="0" destOrd="0" presId="urn:microsoft.com/office/officeart/2008/layout/AscendingPictureAccentProcess"/>
    <dgm:cxn modelId="{D006C0DB-11F5-4350-961B-5F50C3BF6868}" type="presOf" srcId="{1174EA91-0D82-4211-BF7E-02BB16428B26}" destId="{88737DC5-E0E5-4C23-85C8-FF0CB4FFFC0E}" srcOrd="0" destOrd="0" presId="urn:microsoft.com/office/officeart/2008/layout/AscendingPictureAccentProcess"/>
    <dgm:cxn modelId="{E458C2AE-0C81-4434-9F17-01D61B901C14}" type="presParOf" srcId="{8D97B856-74F4-460F-AA72-9670CAF9E0D3}" destId="{1B598459-4681-4D85-A8D3-E75FA4D85B87}" srcOrd="0" destOrd="0" presId="urn:microsoft.com/office/officeart/2008/layout/AscendingPictureAccentProcess"/>
    <dgm:cxn modelId="{94F208A2-80D3-4ACF-ACAD-C2A1939122EE}" type="presParOf" srcId="{8D97B856-74F4-460F-AA72-9670CAF9E0D3}" destId="{1DF1421F-6A35-4A7F-B5B7-0017594FC941}" srcOrd="1" destOrd="0" presId="urn:microsoft.com/office/officeart/2008/layout/AscendingPictureAccentProcess"/>
    <dgm:cxn modelId="{23A801BB-6C07-4C0A-AD83-0B3FD6AEFCAD}" type="presParOf" srcId="{8D97B856-74F4-460F-AA72-9670CAF9E0D3}" destId="{198CD03E-F8D5-4931-AAAE-8A9E51413B32}" srcOrd="2" destOrd="0" presId="urn:microsoft.com/office/officeart/2008/layout/AscendingPictureAccentProcess"/>
    <dgm:cxn modelId="{193CABBA-D83C-4560-8B0C-33A25FB8999C}" type="presParOf" srcId="{8D97B856-74F4-460F-AA72-9670CAF9E0D3}" destId="{52B69EB5-96F3-4118-A5A5-20502904364B}" srcOrd="3" destOrd="0" presId="urn:microsoft.com/office/officeart/2008/layout/AscendingPictureAccentProcess"/>
    <dgm:cxn modelId="{8F79599D-ABD2-45C6-935B-0D6EC0178731}" type="presParOf" srcId="{8D97B856-74F4-460F-AA72-9670CAF9E0D3}" destId="{2DA7E644-77BE-4A8E-A1FB-96EBAC14081E}" srcOrd="4" destOrd="0" presId="urn:microsoft.com/office/officeart/2008/layout/AscendingPictureAccentProcess"/>
    <dgm:cxn modelId="{CF58CA0D-023A-481D-AB7B-62CDC1CCDA47}" type="presParOf" srcId="{8D97B856-74F4-460F-AA72-9670CAF9E0D3}" destId="{2A6B1E12-42D5-44F4-9241-F6D12D85750A}" srcOrd="5" destOrd="0" presId="urn:microsoft.com/office/officeart/2008/layout/AscendingPictureAccentProcess"/>
    <dgm:cxn modelId="{C199A038-B255-4CDA-A592-9E476FF3CF1F}" type="presParOf" srcId="{8D97B856-74F4-460F-AA72-9670CAF9E0D3}" destId="{DB7E1F4D-D7C9-46E7-B9F1-494E6D675A68}" srcOrd="6" destOrd="0" presId="urn:microsoft.com/office/officeart/2008/layout/AscendingPictureAccentProcess"/>
    <dgm:cxn modelId="{DFFA8383-C86F-4B9C-BD76-5B1E39C74325}" type="presParOf" srcId="{8D97B856-74F4-460F-AA72-9670CAF9E0D3}" destId="{3F3BE384-B744-427B-9320-DC10CE4F7828}" srcOrd="7" destOrd="0" presId="urn:microsoft.com/office/officeart/2008/layout/AscendingPictureAccentProcess"/>
    <dgm:cxn modelId="{BDF15EEA-29B3-4C0D-8AB5-04E11FFCB976}" type="presParOf" srcId="{8D97B856-74F4-460F-AA72-9670CAF9E0D3}" destId="{B042915E-EDA2-42A5-A22B-16E55B0A9E42}" srcOrd="8" destOrd="0" presId="urn:microsoft.com/office/officeart/2008/layout/AscendingPictureAccentProcess"/>
    <dgm:cxn modelId="{F7A12D3F-5CB9-4BD0-A608-A00FE54E619E}" type="presParOf" srcId="{8D97B856-74F4-460F-AA72-9670CAF9E0D3}" destId="{5713E4BC-F175-4EB4-855C-A99238324D51}" srcOrd="9" destOrd="0" presId="urn:microsoft.com/office/officeart/2008/layout/AscendingPictureAccentProcess"/>
    <dgm:cxn modelId="{DBCB1189-CA97-4502-B5C0-87503346B845}" type="presParOf" srcId="{8D97B856-74F4-460F-AA72-9670CAF9E0D3}" destId="{E4287D05-0669-48A8-8683-79761BB94488}" srcOrd="10" destOrd="0" presId="urn:microsoft.com/office/officeart/2008/layout/AscendingPictureAccentProcess"/>
    <dgm:cxn modelId="{9F4CFFB9-7A7D-4D87-8655-E9CDC022174A}" type="presParOf" srcId="{8D97B856-74F4-460F-AA72-9670CAF9E0D3}" destId="{DEDA26A0-843F-4D2A-A06F-5A7E7D72511D}" srcOrd="11" destOrd="0" presId="urn:microsoft.com/office/officeart/2008/layout/AscendingPictureAccentProcess"/>
    <dgm:cxn modelId="{68EDCE41-520D-4ADA-825E-5D5DE9D28306}" type="presParOf" srcId="{8D97B856-74F4-460F-AA72-9670CAF9E0D3}" destId="{9F1A3CFF-BA7C-46E1-924F-0290F488EEEF}" srcOrd="12" destOrd="0" presId="urn:microsoft.com/office/officeart/2008/layout/AscendingPictureAccentProcess"/>
    <dgm:cxn modelId="{59C4959B-6DCE-481F-BB34-3348EF925F63}" type="presParOf" srcId="{8D97B856-74F4-460F-AA72-9670CAF9E0D3}" destId="{08696A7C-74B8-4D54-8E0F-B82F089BB4B1}" srcOrd="13" destOrd="0" presId="urn:microsoft.com/office/officeart/2008/layout/AscendingPictureAccentProcess"/>
    <dgm:cxn modelId="{2BF38BAD-05BA-423F-83AF-F40D48A768AD}" type="presParOf" srcId="{8D97B856-74F4-460F-AA72-9670CAF9E0D3}" destId="{F95A0395-072E-42F8-A260-B674C13E691D}" srcOrd="14" destOrd="0" presId="urn:microsoft.com/office/officeart/2008/layout/AscendingPictureAccentProcess"/>
    <dgm:cxn modelId="{737ACF5A-88D6-49AD-A8CD-FCA1C5AFACFC}" type="presParOf" srcId="{8D97B856-74F4-460F-AA72-9670CAF9E0D3}" destId="{6426DAD5-7D56-4702-B7AF-2C149C477355}" srcOrd="15" destOrd="0" presId="urn:microsoft.com/office/officeart/2008/layout/AscendingPictureAccentProcess"/>
    <dgm:cxn modelId="{27C79C99-DF46-440E-AF9E-991E34C1C0F5}" type="presParOf" srcId="{8D97B856-74F4-460F-AA72-9670CAF9E0D3}" destId="{75F2D925-D440-48BE-A1E2-5514DF9B2E2C}" srcOrd="16" destOrd="0" presId="urn:microsoft.com/office/officeart/2008/layout/AscendingPictureAccentProcess"/>
    <dgm:cxn modelId="{A7639FF3-9659-4710-9080-3651E0116013}" type="presParOf" srcId="{8D97B856-74F4-460F-AA72-9670CAF9E0D3}" destId="{C53BBF9E-3AEE-4EB3-B4D1-E1CB33FC7DCF}" srcOrd="17" destOrd="0" presId="urn:microsoft.com/office/officeart/2008/layout/AscendingPictureAccentProcess"/>
    <dgm:cxn modelId="{419937E0-EAC7-4FE0-B458-D56A7667EA93}" type="presParOf" srcId="{8D97B856-74F4-460F-AA72-9670CAF9E0D3}" destId="{FD823FC2-BEC5-4764-9094-D776473C6D49}" srcOrd="18" destOrd="0" presId="urn:microsoft.com/office/officeart/2008/layout/AscendingPictureAccentProcess"/>
    <dgm:cxn modelId="{79D8551B-4654-4392-BC12-DD433A1BF1CA}" type="presParOf" srcId="{FD823FC2-BEC5-4764-9094-D776473C6D49}" destId="{24052803-FE34-406B-BBC7-7C0C43378E60}" srcOrd="0" destOrd="0" presId="urn:microsoft.com/office/officeart/2008/layout/AscendingPictureAccentProcess"/>
    <dgm:cxn modelId="{243F563C-9D9A-4319-B3E5-E0A8E6413CDC}" type="presParOf" srcId="{8D97B856-74F4-460F-AA72-9670CAF9E0D3}" destId="{C5A4BE35-4D80-4DA4-A990-5986ACFE4780}" srcOrd="19" destOrd="0" presId="urn:microsoft.com/office/officeart/2008/layout/AscendingPictureAccentProcess"/>
    <dgm:cxn modelId="{03FF58AB-7F8D-4A5E-A817-CB8C354B6740}" type="presParOf" srcId="{8D97B856-74F4-460F-AA72-9670CAF9E0D3}" destId="{49BC406B-82B1-46FC-A0E7-39C88E65F484}" srcOrd="20" destOrd="0" presId="urn:microsoft.com/office/officeart/2008/layout/AscendingPictureAccentProcess"/>
    <dgm:cxn modelId="{D50C082D-8B96-48AA-BAE0-D6DC4FBE8797}" type="presParOf" srcId="{49BC406B-82B1-46FC-A0E7-39C88E65F484}" destId="{D7E60D10-6E07-43B8-826B-D7E5BA148F23}" srcOrd="0" destOrd="0" presId="urn:microsoft.com/office/officeart/2008/layout/AscendingPictureAccentProcess"/>
    <dgm:cxn modelId="{958D3A07-DF56-4867-92D0-4CD316441CE4}" type="presParOf" srcId="{8D97B856-74F4-460F-AA72-9670CAF9E0D3}" destId="{88737DC5-E0E5-4C23-85C8-FF0CB4FFFC0E}" srcOrd="21" destOrd="0" presId="urn:microsoft.com/office/officeart/2008/layout/AscendingPictureAccentProcess"/>
    <dgm:cxn modelId="{FC0FEDAE-EA14-40F3-B5D3-B7A0A10AEA26}" type="presParOf" srcId="{8D97B856-74F4-460F-AA72-9670CAF9E0D3}" destId="{1977040D-117C-4D70-AB6C-20852CA154DC}" srcOrd="22" destOrd="0" presId="urn:microsoft.com/office/officeart/2008/layout/AscendingPictureAccentProcess"/>
    <dgm:cxn modelId="{D3B1FE83-8F9A-48D2-807F-AED7FFA908A6}" type="presParOf" srcId="{1977040D-117C-4D70-AB6C-20852CA154DC}" destId="{2501B313-0A71-4B45-A6CB-DBBFB9117890}" srcOrd="0" destOrd="0" presId="urn:microsoft.com/office/officeart/2008/layout/AscendingPictureAccentProcess"/>
    <dgm:cxn modelId="{27478C5B-4BE3-428B-9F63-6301DC1BC494}" type="presParOf" srcId="{8D97B856-74F4-460F-AA72-9670CAF9E0D3}" destId="{88A4D8F2-4396-4745-84D9-0373F2E4179F}" srcOrd="23" destOrd="0" presId="urn:microsoft.com/office/officeart/2008/layout/AscendingPictureAccentProcess"/>
    <dgm:cxn modelId="{5BE9C20F-DE98-466E-B24C-D6656E3856A7}" type="presParOf" srcId="{8D97B856-74F4-460F-AA72-9670CAF9E0D3}" destId="{6AFF49D7-6EA1-4C6A-8CD0-CCCDA6863A9A}" srcOrd="24" destOrd="0" presId="urn:microsoft.com/office/officeart/2008/layout/AscendingPictureAccentProcess"/>
    <dgm:cxn modelId="{72A73260-1EDD-4330-AFB2-683E93C4BA9F}" type="presParOf" srcId="{6AFF49D7-6EA1-4C6A-8CD0-CCCDA6863A9A}" destId="{BD8175EC-DBFE-457A-B442-7691E199E090}" srcOrd="0" destOrd="0" presId="urn:microsoft.com/office/officeart/2008/layout/AscendingPictureAccentProcess"/>
    <dgm:cxn modelId="{DEEE9682-02AF-4B4A-99F5-69FCC7B9834D}" type="presParOf" srcId="{8D97B856-74F4-460F-AA72-9670CAF9E0D3}" destId="{13A93BE4-3B73-4859-A50D-8FF248904E1D}" srcOrd="25" destOrd="0" presId="urn:microsoft.com/office/officeart/2008/layout/AscendingPictureAccentProcess"/>
    <dgm:cxn modelId="{F84913D0-711C-4918-84C6-E16E0DDC9049}" type="presParOf" srcId="{8D97B856-74F4-460F-AA72-9670CAF9E0D3}" destId="{3B4929D9-DD27-459D-BD3A-696FA34D0CC8}" srcOrd="26" destOrd="0" presId="urn:microsoft.com/office/officeart/2008/layout/AscendingPictureAccentProcess"/>
    <dgm:cxn modelId="{241E78A0-2709-4AAD-9D4F-B39199469DF5}" type="presParOf" srcId="{3B4929D9-DD27-459D-BD3A-696FA34D0CC8}" destId="{AF0A0570-79C2-4B80-94E1-9FB48EBA54E7}" srcOrd="0" destOrd="0" presId="urn:microsoft.com/office/officeart/2008/layout/AscendingPictureAccentProcess"/>
    <dgm:cxn modelId="{5FB554F6-D75C-42A8-9B35-AE926D2BA9B4}" type="presParOf" srcId="{8D97B856-74F4-460F-AA72-9670CAF9E0D3}" destId="{CA0E091C-BC15-4903-B615-704DDE5AED96}" srcOrd="27" destOrd="0" presId="urn:microsoft.com/office/officeart/2008/layout/AscendingPictureAccentProcess"/>
    <dgm:cxn modelId="{19C96A6F-A69B-41C0-A358-A81274EE160A}" type="presParOf" srcId="{8D97B856-74F4-460F-AA72-9670CAF9E0D3}" destId="{0D87135F-8D00-4938-8C79-5E44C3639D5E}" srcOrd="28" destOrd="0" presId="urn:microsoft.com/office/officeart/2008/layout/AscendingPictureAccentProcess"/>
    <dgm:cxn modelId="{72615C04-E394-49A9-A741-1CE4F9AFC65A}" type="presParOf" srcId="{0D87135F-8D00-4938-8C79-5E44C3639D5E}" destId="{3F87279C-F9E4-4C91-BADD-D6A32FCB157B}" srcOrd="0" destOrd="0" presId="urn:microsoft.com/office/officeart/2008/layout/AscendingPictureAccentProcess"/>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98459-4681-4D85-A8D3-E75FA4D85B87}">
      <dsp:nvSpPr>
        <dsp:cNvPr id="0" name=""/>
        <dsp:cNvSpPr/>
      </dsp:nvSpPr>
      <dsp:spPr>
        <a:xfrm>
          <a:off x="3039183" y="5096081"/>
          <a:ext cx="85519" cy="85519"/>
        </a:xfrm>
        <a:prstGeom prst="ellipse">
          <a:avLst/>
        </a:prstGeom>
        <a:solidFill>
          <a:schemeClr val="accent3">
            <a:hueOff val="0"/>
            <a:satOff val="0"/>
            <a:lumOff val="0"/>
            <a:alphaOff val="0"/>
          </a:schemeClr>
        </a:solidFill>
        <a:ln w="42500"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1DF1421F-6A35-4A7F-B5B7-0017594FC941}">
      <dsp:nvSpPr>
        <dsp:cNvPr id="0" name=""/>
        <dsp:cNvSpPr/>
      </dsp:nvSpPr>
      <dsp:spPr>
        <a:xfrm>
          <a:off x="2857198" y="5172281"/>
          <a:ext cx="85519" cy="85519"/>
        </a:xfrm>
        <a:prstGeom prst="ellipse">
          <a:avLst/>
        </a:prstGeom>
        <a:solidFill>
          <a:schemeClr val="accent3">
            <a:hueOff val="-33330"/>
            <a:satOff val="-3450"/>
            <a:lumOff val="833"/>
            <a:alphaOff val="0"/>
          </a:schemeClr>
        </a:solidFill>
        <a:ln w="42500" cap="flat" cmpd="sng" algn="ctr">
          <a:solidFill>
            <a:schemeClr val="accent3">
              <a:hueOff val="-33330"/>
              <a:satOff val="-3450"/>
              <a:lumOff val="833"/>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198CD03E-F8D5-4931-AAAE-8A9E51413B32}">
      <dsp:nvSpPr>
        <dsp:cNvPr id="0" name=""/>
        <dsp:cNvSpPr/>
      </dsp:nvSpPr>
      <dsp:spPr>
        <a:xfrm>
          <a:off x="2671793" y="5248481"/>
          <a:ext cx="85519" cy="85519"/>
        </a:xfrm>
        <a:prstGeom prst="ellipse">
          <a:avLst/>
        </a:prstGeom>
        <a:solidFill>
          <a:schemeClr val="accent3">
            <a:hueOff val="-66660"/>
            <a:satOff val="-6899"/>
            <a:lumOff val="1667"/>
            <a:alphaOff val="0"/>
          </a:schemeClr>
        </a:solidFill>
        <a:ln w="42500" cap="flat" cmpd="sng" algn="ctr">
          <a:solidFill>
            <a:schemeClr val="accent3">
              <a:hueOff val="-66660"/>
              <a:satOff val="-6899"/>
              <a:lumOff val="16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52B69EB5-96F3-4118-A5A5-20502904364B}">
      <dsp:nvSpPr>
        <dsp:cNvPr id="0" name=""/>
        <dsp:cNvSpPr/>
      </dsp:nvSpPr>
      <dsp:spPr>
        <a:xfrm>
          <a:off x="5360279" y="676481"/>
          <a:ext cx="85519" cy="85519"/>
        </a:xfrm>
        <a:prstGeom prst="ellipse">
          <a:avLst/>
        </a:prstGeom>
        <a:solidFill>
          <a:schemeClr val="accent3">
            <a:hueOff val="-99991"/>
            <a:satOff val="-10349"/>
            <a:lumOff val="2500"/>
            <a:alphaOff val="0"/>
          </a:schemeClr>
        </a:solidFill>
        <a:ln w="42500" cap="flat" cmpd="sng" algn="ctr">
          <a:solidFill>
            <a:schemeClr val="accent3">
              <a:hueOff val="-99991"/>
              <a:satOff val="-10349"/>
              <a:lumOff val="250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2DA7E644-77BE-4A8E-A1FB-96EBAC14081E}">
      <dsp:nvSpPr>
        <dsp:cNvPr id="0" name=""/>
        <dsp:cNvSpPr/>
      </dsp:nvSpPr>
      <dsp:spPr>
        <a:xfrm>
          <a:off x="3861613" y="4191001"/>
          <a:ext cx="85519" cy="85519"/>
        </a:xfrm>
        <a:prstGeom prst="ellipse">
          <a:avLst/>
        </a:prstGeom>
        <a:solidFill>
          <a:schemeClr val="accent3">
            <a:hueOff val="-133321"/>
            <a:satOff val="-13799"/>
            <a:lumOff val="3334"/>
            <a:alphaOff val="0"/>
          </a:schemeClr>
        </a:solidFill>
        <a:ln w="42500" cap="flat" cmpd="sng" algn="ctr">
          <a:solidFill>
            <a:schemeClr val="accent3">
              <a:hueOff val="-133321"/>
              <a:satOff val="-13799"/>
              <a:lumOff val="33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2A6B1E12-42D5-44F4-9241-F6D12D85750A}">
      <dsp:nvSpPr>
        <dsp:cNvPr id="0" name=""/>
        <dsp:cNvSpPr/>
      </dsp:nvSpPr>
      <dsp:spPr>
        <a:xfrm>
          <a:off x="5259422" y="914399"/>
          <a:ext cx="85519" cy="85519"/>
        </a:xfrm>
        <a:prstGeom prst="ellipse">
          <a:avLst/>
        </a:prstGeom>
        <a:solidFill>
          <a:schemeClr val="accent3">
            <a:hueOff val="-166651"/>
            <a:satOff val="-17249"/>
            <a:lumOff val="4167"/>
            <a:alphaOff val="0"/>
          </a:schemeClr>
        </a:solidFill>
        <a:ln w="42500" cap="flat" cmpd="sng" algn="ctr">
          <a:solidFill>
            <a:schemeClr val="accent3">
              <a:hueOff val="-166651"/>
              <a:satOff val="-17249"/>
              <a:lumOff val="41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DB7E1F4D-D7C9-46E7-B9F1-494E6D675A68}">
      <dsp:nvSpPr>
        <dsp:cNvPr id="0" name=""/>
        <dsp:cNvSpPr/>
      </dsp:nvSpPr>
      <dsp:spPr>
        <a:xfrm>
          <a:off x="4836197" y="1895681"/>
          <a:ext cx="85519" cy="85519"/>
        </a:xfrm>
        <a:prstGeom prst="ellipse">
          <a:avLst/>
        </a:prstGeom>
        <a:solidFill>
          <a:schemeClr val="accent3">
            <a:hueOff val="-199981"/>
            <a:satOff val="-20698"/>
            <a:lumOff val="5000"/>
            <a:alphaOff val="0"/>
          </a:schemeClr>
        </a:solidFill>
        <a:ln w="42500" cap="flat" cmpd="sng" algn="ctr">
          <a:solidFill>
            <a:schemeClr val="accent3">
              <a:hueOff val="-199981"/>
              <a:satOff val="-20698"/>
              <a:lumOff val="500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3F3BE384-B744-427B-9320-DC10CE4F7828}">
      <dsp:nvSpPr>
        <dsp:cNvPr id="0" name=""/>
        <dsp:cNvSpPr/>
      </dsp:nvSpPr>
      <dsp:spPr>
        <a:xfrm>
          <a:off x="4326731" y="3448583"/>
          <a:ext cx="85519" cy="85519"/>
        </a:xfrm>
        <a:prstGeom prst="ellipse">
          <a:avLst/>
        </a:prstGeom>
        <a:solidFill>
          <a:schemeClr val="accent3">
            <a:hueOff val="-233311"/>
            <a:satOff val="-24148"/>
            <a:lumOff val="5834"/>
            <a:alphaOff val="0"/>
          </a:schemeClr>
        </a:solidFill>
        <a:ln w="42500" cap="flat" cmpd="sng" algn="ctr">
          <a:solidFill>
            <a:schemeClr val="accent3">
              <a:hueOff val="-233311"/>
              <a:satOff val="-24148"/>
              <a:lumOff val="58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B042915E-EDA2-42A5-A22B-16E55B0A9E42}">
      <dsp:nvSpPr>
        <dsp:cNvPr id="0" name=""/>
        <dsp:cNvSpPr/>
      </dsp:nvSpPr>
      <dsp:spPr>
        <a:xfrm>
          <a:off x="4343399" y="2962481"/>
          <a:ext cx="85519" cy="85519"/>
        </a:xfrm>
        <a:prstGeom prst="ellipse">
          <a:avLst/>
        </a:prstGeom>
        <a:solidFill>
          <a:schemeClr val="accent3">
            <a:hueOff val="-266642"/>
            <a:satOff val="-27598"/>
            <a:lumOff val="6667"/>
            <a:alphaOff val="0"/>
          </a:schemeClr>
        </a:solidFill>
        <a:ln w="42500" cap="flat" cmpd="sng" algn="ctr">
          <a:solidFill>
            <a:schemeClr val="accent3">
              <a:hueOff val="-266642"/>
              <a:satOff val="-27598"/>
              <a:lumOff val="66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5713E4BC-F175-4EB4-855C-A99238324D51}">
      <dsp:nvSpPr>
        <dsp:cNvPr id="0" name=""/>
        <dsp:cNvSpPr/>
      </dsp:nvSpPr>
      <dsp:spPr>
        <a:xfrm>
          <a:off x="5367812" y="1499876"/>
          <a:ext cx="85519" cy="85519"/>
        </a:xfrm>
        <a:prstGeom prst="ellipse">
          <a:avLst/>
        </a:prstGeom>
        <a:solidFill>
          <a:schemeClr val="accent3">
            <a:hueOff val="-299972"/>
            <a:satOff val="-31048"/>
            <a:lumOff val="7500"/>
            <a:alphaOff val="0"/>
          </a:schemeClr>
        </a:solidFill>
        <a:ln w="42500" cap="flat" cmpd="sng" algn="ctr">
          <a:solidFill>
            <a:schemeClr val="accent3">
              <a:hueOff val="-299972"/>
              <a:satOff val="-31048"/>
              <a:lumOff val="750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E4287D05-0669-48A8-8683-79761BB94488}">
      <dsp:nvSpPr>
        <dsp:cNvPr id="0" name=""/>
        <dsp:cNvSpPr/>
      </dsp:nvSpPr>
      <dsp:spPr>
        <a:xfrm>
          <a:off x="5207878" y="304800"/>
          <a:ext cx="85519" cy="85519"/>
        </a:xfrm>
        <a:prstGeom prst="ellipse">
          <a:avLst/>
        </a:prstGeom>
        <a:solidFill>
          <a:schemeClr val="accent3">
            <a:hueOff val="-333302"/>
            <a:satOff val="-34497"/>
            <a:lumOff val="8334"/>
            <a:alphaOff val="0"/>
          </a:schemeClr>
        </a:solidFill>
        <a:ln w="42500" cap="flat" cmpd="sng" algn="ctr">
          <a:solidFill>
            <a:schemeClr val="accent3">
              <a:hueOff val="-333302"/>
              <a:satOff val="-34497"/>
              <a:lumOff val="83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DEDA26A0-843F-4D2A-A06F-5A7E7D72511D}">
      <dsp:nvSpPr>
        <dsp:cNvPr id="0" name=""/>
        <dsp:cNvSpPr/>
      </dsp:nvSpPr>
      <dsp:spPr>
        <a:xfrm>
          <a:off x="5741278" y="457200"/>
          <a:ext cx="85519" cy="85519"/>
        </a:xfrm>
        <a:prstGeom prst="ellipse">
          <a:avLst/>
        </a:prstGeom>
        <a:solidFill>
          <a:schemeClr val="accent3">
            <a:hueOff val="-366632"/>
            <a:satOff val="-37947"/>
            <a:lumOff val="9167"/>
            <a:alphaOff val="0"/>
          </a:schemeClr>
        </a:solidFill>
        <a:ln w="42500" cap="flat" cmpd="sng" algn="ctr">
          <a:solidFill>
            <a:schemeClr val="accent3">
              <a:hueOff val="-366632"/>
              <a:satOff val="-37947"/>
              <a:lumOff val="91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9F1A3CFF-BA7C-46E1-924F-0290F488EEEF}">
      <dsp:nvSpPr>
        <dsp:cNvPr id="0" name=""/>
        <dsp:cNvSpPr/>
      </dsp:nvSpPr>
      <dsp:spPr>
        <a:xfrm>
          <a:off x="5360279" y="76200"/>
          <a:ext cx="85519" cy="85519"/>
        </a:xfrm>
        <a:prstGeom prst="ellipse">
          <a:avLst/>
        </a:prstGeom>
        <a:solidFill>
          <a:schemeClr val="accent3">
            <a:hueOff val="-399962"/>
            <a:satOff val="-41397"/>
            <a:lumOff val="10001"/>
            <a:alphaOff val="0"/>
          </a:schemeClr>
        </a:solidFill>
        <a:ln w="42500" cap="flat" cmpd="sng" algn="ctr">
          <a:solidFill>
            <a:schemeClr val="accent3">
              <a:hueOff val="-399962"/>
              <a:satOff val="-41397"/>
              <a:lumOff val="10001"/>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08696A7C-74B8-4D54-8E0F-B82F089BB4B1}">
      <dsp:nvSpPr>
        <dsp:cNvPr id="0" name=""/>
        <dsp:cNvSpPr/>
      </dsp:nvSpPr>
      <dsp:spPr>
        <a:xfrm>
          <a:off x="5591035" y="0"/>
          <a:ext cx="85519" cy="85519"/>
        </a:xfrm>
        <a:prstGeom prst="ellipse">
          <a:avLst/>
        </a:prstGeom>
        <a:solidFill>
          <a:schemeClr val="accent3">
            <a:hueOff val="-433292"/>
            <a:satOff val="-44847"/>
            <a:lumOff val="10834"/>
            <a:alphaOff val="0"/>
          </a:schemeClr>
        </a:solidFill>
        <a:ln w="42500" cap="flat" cmpd="sng" algn="ctr">
          <a:solidFill>
            <a:schemeClr val="accent3">
              <a:hueOff val="-433292"/>
              <a:satOff val="-44847"/>
              <a:lumOff val="108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F95A0395-072E-42F8-A260-B674C13E691D}">
      <dsp:nvSpPr>
        <dsp:cNvPr id="0" name=""/>
        <dsp:cNvSpPr/>
      </dsp:nvSpPr>
      <dsp:spPr>
        <a:xfrm>
          <a:off x="5750597" y="228600"/>
          <a:ext cx="85519" cy="85519"/>
        </a:xfrm>
        <a:prstGeom prst="ellipse">
          <a:avLst/>
        </a:prstGeom>
        <a:solidFill>
          <a:schemeClr val="accent3">
            <a:hueOff val="-466623"/>
            <a:satOff val="-48296"/>
            <a:lumOff val="11667"/>
            <a:alphaOff val="0"/>
          </a:schemeClr>
        </a:solidFill>
        <a:ln w="42500" cap="flat" cmpd="sng" algn="ctr">
          <a:solidFill>
            <a:schemeClr val="accent3">
              <a:hueOff val="-466623"/>
              <a:satOff val="-48296"/>
              <a:lumOff val="116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6426DAD5-7D56-4702-B7AF-2C149C477355}">
      <dsp:nvSpPr>
        <dsp:cNvPr id="0" name=""/>
        <dsp:cNvSpPr/>
      </dsp:nvSpPr>
      <dsp:spPr>
        <a:xfrm>
          <a:off x="5445797" y="457200"/>
          <a:ext cx="85519" cy="85519"/>
        </a:xfrm>
        <a:prstGeom prst="ellipse">
          <a:avLst/>
        </a:prstGeom>
        <a:solidFill>
          <a:schemeClr val="accent3"/>
        </a:solidFill>
        <a:ln w="42500" cap="flat" cmpd="sng" algn="ctr">
          <a:solidFill>
            <a:schemeClr val="accent3">
              <a:hueOff val="-499953"/>
              <a:satOff val="-51746"/>
              <a:lumOff val="12501"/>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75F2D925-D440-48BE-A1E2-5514DF9B2E2C}">
      <dsp:nvSpPr>
        <dsp:cNvPr id="0" name=""/>
        <dsp:cNvSpPr/>
      </dsp:nvSpPr>
      <dsp:spPr>
        <a:xfrm>
          <a:off x="5521997" y="228600"/>
          <a:ext cx="85519" cy="85519"/>
        </a:xfrm>
        <a:prstGeom prst="ellipse">
          <a:avLst/>
        </a:prstGeom>
        <a:solidFill>
          <a:schemeClr val="accent3"/>
        </a:solidFill>
        <a:ln w="42500" cap="flat" cmpd="sng" algn="ctr">
          <a:solidFill>
            <a:schemeClr val="accent3">
              <a:hueOff val="-533283"/>
              <a:satOff val="-55196"/>
              <a:lumOff val="133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C53BBF9E-3AEE-4EB3-B4D1-E1CB33FC7DCF}">
      <dsp:nvSpPr>
        <dsp:cNvPr id="0" name=""/>
        <dsp:cNvSpPr/>
      </dsp:nvSpPr>
      <dsp:spPr>
        <a:xfrm>
          <a:off x="4648201" y="3345987"/>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Jarrouje, Tarex</a:t>
          </a:r>
          <a:endParaRPr lang="en-US" sz="1000" kern="1200" dirty="0">
            <a:solidFill>
              <a:prstClr val="white"/>
            </a:solidFill>
            <a:latin typeface="Calibri"/>
            <a:ea typeface="+mn-ea"/>
            <a:cs typeface="+mn-cs"/>
          </a:endParaRPr>
        </a:p>
      </dsp:txBody>
      <dsp:txXfrm>
        <a:off x="4672335" y="3370121"/>
        <a:ext cx="1796211" cy="446117"/>
      </dsp:txXfrm>
    </dsp:sp>
    <dsp:sp modelId="{24052803-FE34-406B-BBC7-7C0C43378E60}">
      <dsp:nvSpPr>
        <dsp:cNvPr id="0" name=""/>
        <dsp:cNvSpPr/>
      </dsp:nvSpPr>
      <dsp:spPr>
        <a:xfrm>
          <a:off x="3698203" y="3090750"/>
          <a:ext cx="997582" cy="1040425"/>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val="0"/>
              </a:ext>
            </a:extLst>
          </a:blip>
          <a:srcRect/>
          <a:stretch>
            <a:fillRect t="-24000" b="-24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C5A4BE35-4D80-4DA4-A990-5986ACFE4780}">
      <dsp:nvSpPr>
        <dsp:cNvPr id="0" name=""/>
        <dsp:cNvSpPr/>
      </dsp:nvSpPr>
      <dsp:spPr>
        <a:xfrm>
          <a:off x="2300913" y="5566303"/>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l" defTabSz="355600">
            <a:lnSpc>
              <a:spcPct val="90000"/>
            </a:lnSpc>
            <a:spcBef>
              <a:spcPct val="0"/>
            </a:spcBef>
            <a:spcAft>
              <a:spcPct val="35000"/>
            </a:spcAft>
            <a:buNone/>
          </a:pPr>
          <a:endParaRPr lang="en-US" sz="1400" kern="1200" dirty="0">
            <a:solidFill>
              <a:prstClr val="white"/>
            </a:solidFill>
            <a:latin typeface="Calibri"/>
            <a:ea typeface="+mn-ea"/>
            <a:cs typeface="+mn-cs"/>
          </a:endParaRPr>
        </a:p>
        <a:p>
          <a:pPr marL="0" lvl="0" indent="0" algn="l" defTabSz="355600">
            <a:lnSpc>
              <a:spcPct val="90000"/>
            </a:lnSpc>
            <a:spcBef>
              <a:spcPct val="0"/>
            </a:spcBef>
            <a:spcAft>
              <a:spcPct val="35000"/>
            </a:spcAft>
            <a:buNone/>
          </a:pPr>
          <a:r>
            <a:rPr lang="en-US" sz="1400" kern="1200" dirty="0">
              <a:solidFill>
                <a:prstClr val="white"/>
              </a:solidFill>
              <a:latin typeface="Calibri"/>
              <a:ea typeface="+mn-ea"/>
              <a:cs typeface="+mn-cs"/>
            </a:rPr>
            <a:t>Teh, B. Bloti</a:t>
          </a:r>
          <a:br>
            <a:rPr lang="en-US" sz="1050" kern="1200" dirty="0">
              <a:solidFill>
                <a:prstClr val="white"/>
              </a:solidFill>
              <a:latin typeface="Calibri"/>
              <a:ea typeface="+mn-ea"/>
              <a:cs typeface="+mn-cs"/>
            </a:rPr>
          </a:br>
          <a:endParaRPr lang="en-US" sz="1050" kern="1200" dirty="0">
            <a:solidFill>
              <a:prstClr val="white"/>
            </a:solidFill>
            <a:latin typeface="Calibri"/>
            <a:ea typeface="+mn-ea"/>
            <a:cs typeface="+mn-cs"/>
          </a:endParaRPr>
        </a:p>
      </dsp:txBody>
      <dsp:txXfrm>
        <a:off x="2325047" y="5590437"/>
        <a:ext cx="1796211" cy="446117"/>
      </dsp:txXfrm>
    </dsp:sp>
    <dsp:sp modelId="{D7E60D10-6E07-43B8-826B-D7E5BA148F23}">
      <dsp:nvSpPr>
        <dsp:cNvPr id="0" name=""/>
        <dsp:cNvSpPr/>
      </dsp:nvSpPr>
      <dsp:spPr>
        <a:xfrm>
          <a:off x="2929898" y="2118390"/>
          <a:ext cx="855192" cy="855268"/>
        </a:xfrm>
        <a:prstGeom prst="ellipse">
          <a:avLst/>
        </a:prstGeom>
        <a:noFill/>
        <a:ln w="38100" cap="flat" cmpd="sng" algn="ctr">
          <a:no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88737DC5-E0E5-4C23-85C8-FF0CB4FFFC0E}">
      <dsp:nvSpPr>
        <dsp:cNvPr id="0" name=""/>
        <dsp:cNvSpPr/>
      </dsp:nvSpPr>
      <dsp:spPr>
        <a:xfrm>
          <a:off x="5217206" y="1143000"/>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68580" rIns="68580" bIns="68580" numCol="1" spcCol="1270" anchor="ctr" anchorCtr="0">
          <a:noAutofit/>
        </a:bodyPr>
        <a:lstStyle/>
        <a:p>
          <a:pPr marL="0" lvl="0" indent="0" algn="l" defTabSz="355600">
            <a:lnSpc>
              <a:spcPct val="90000"/>
            </a:lnSpc>
            <a:spcBef>
              <a:spcPct val="0"/>
            </a:spcBef>
            <a:spcAft>
              <a:spcPct val="35000"/>
            </a:spcAft>
            <a:buNone/>
          </a:pPr>
          <a:endParaRPr lang="en-US" sz="1800" kern="1200" dirty="0">
            <a:solidFill>
              <a:prstClr val="white"/>
            </a:solidFill>
            <a:latin typeface="Calibri"/>
            <a:ea typeface="+mn-ea"/>
            <a:cs typeface="+mn-cs"/>
          </a:endParaRPr>
        </a:p>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Hill, Faith</a:t>
          </a:r>
          <a:br>
            <a:rPr lang="en-US" sz="2800" kern="1200" dirty="0">
              <a:solidFill>
                <a:prstClr val="white"/>
              </a:solidFill>
              <a:latin typeface="Calibri"/>
              <a:ea typeface="+mn-ea"/>
              <a:cs typeface="+mn-cs"/>
            </a:rPr>
          </a:br>
          <a:endParaRPr lang="en-US" sz="2800" kern="1200" dirty="0">
            <a:solidFill>
              <a:prstClr val="white"/>
            </a:solidFill>
            <a:latin typeface="Calibri"/>
            <a:ea typeface="+mn-ea"/>
            <a:cs typeface="+mn-cs"/>
          </a:endParaRPr>
        </a:p>
      </dsp:txBody>
      <dsp:txXfrm>
        <a:off x="5241340" y="1167134"/>
        <a:ext cx="1796211" cy="446117"/>
      </dsp:txXfrm>
    </dsp:sp>
    <dsp:sp modelId="{2501B313-0A71-4B45-A6CB-DBBFB9117890}">
      <dsp:nvSpPr>
        <dsp:cNvPr id="0" name=""/>
        <dsp:cNvSpPr/>
      </dsp:nvSpPr>
      <dsp:spPr>
        <a:xfrm>
          <a:off x="1825801" y="5204306"/>
          <a:ext cx="855192" cy="855268"/>
        </a:xfrm>
        <a:prstGeom prst="ellipse">
          <a:avLst/>
        </a:prstGeom>
        <a:blipFill>
          <a:blip xmlns:r="http://schemas.openxmlformats.org/officeDocument/2006/relationships" r:embed="rId2"/>
          <a:srcRect/>
          <a:stretch>
            <a:fillRect/>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88A4D8F2-4396-4745-84D9-0373F2E4179F}">
      <dsp:nvSpPr>
        <dsp:cNvPr id="0" name=""/>
        <dsp:cNvSpPr/>
      </dsp:nvSpPr>
      <dsp:spPr>
        <a:xfrm>
          <a:off x="4853156" y="2209801"/>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ctr" defTabSz="355600">
            <a:lnSpc>
              <a:spcPct val="90000"/>
            </a:lnSpc>
            <a:spcBef>
              <a:spcPct val="0"/>
            </a:spcBef>
            <a:spcAft>
              <a:spcPts val="0"/>
            </a:spcAft>
            <a:buNone/>
          </a:pPr>
          <a:r>
            <a:rPr lang="en-US" sz="1400" kern="1200" dirty="0">
              <a:solidFill>
                <a:prstClr val="white"/>
              </a:solidFill>
              <a:latin typeface="Calibri"/>
              <a:ea typeface="+mn-ea"/>
              <a:cs typeface="+mn-cs"/>
            </a:rPr>
            <a:t>Le, Huong </a:t>
          </a:r>
          <a:r>
            <a:rPr lang="en-US" sz="1400" kern="1200" dirty="0" err="1">
              <a:solidFill>
                <a:prstClr val="white"/>
              </a:solidFill>
              <a:latin typeface="Calibri"/>
              <a:ea typeface="+mn-ea"/>
              <a:cs typeface="+mn-cs"/>
            </a:rPr>
            <a:t>Thi</a:t>
          </a:r>
          <a:r>
            <a:rPr lang="en-US" sz="1400" kern="1200" dirty="0">
              <a:solidFill>
                <a:prstClr val="white"/>
              </a:solidFill>
              <a:latin typeface="Calibri"/>
              <a:ea typeface="+mn-ea"/>
              <a:cs typeface="+mn-cs"/>
            </a:rPr>
            <a:t> Thu</a:t>
          </a:r>
          <a:endParaRPr lang="en-US" sz="1050" kern="1200" dirty="0">
            <a:solidFill>
              <a:prstClr val="white"/>
            </a:solidFill>
            <a:latin typeface="Calibri"/>
            <a:ea typeface="+mn-ea"/>
            <a:cs typeface="+mn-cs"/>
          </a:endParaRPr>
        </a:p>
      </dsp:txBody>
      <dsp:txXfrm>
        <a:off x="4877290" y="2233935"/>
        <a:ext cx="1796211" cy="446117"/>
      </dsp:txXfrm>
    </dsp:sp>
    <dsp:sp modelId="{BD8175EC-DBFE-457A-B442-7691E199E090}">
      <dsp:nvSpPr>
        <dsp:cNvPr id="0" name=""/>
        <dsp:cNvSpPr/>
      </dsp:nvSpPr>
      <dsp:spPr>
        <a:xfrm rot="15985289">
          <a:off x="1044788" y="4303730"/>
          <a:ext cx="855192" cy="855268"/>
        </a:xfrm>
        <a:prstGeom prst="ellipse">
          <a:avLst/>
        </a:prstGeom>
        <a:noFill/>
        <a:ln w="38100" cap="flat" cmpd="sng" algn="ctr">
          <a:noFill/>
          <a:prstDash val="solid"/>
        </a:ln>
        <a:effectLst>
          <a:outerShdw blurRad="65500" dist="38100" dir="5400000" rotWithShape="0">
            <a:srgbClr val="000000">
              <a:alpha val="40000"/>
            </a:srgbClr>
          </a:outerShdw>
        </a:effectLst>
        <a:scene3d>
          <a:camera prst="orthographicFront">
            <a:rot lat="0" lon="0" rev="15899998"/>
          </a:camera>
          <a:lightRig rig="threePt" dir="t"/>
        </a:scene3d>
      </dsp:spPr>
      <dsp:style>
        <a:lnRef idx="3">
          <a:scrgbClr r="0" g="0" b="0"/>
        </a:lnRef>
        <a:fillRef idx="1">
          <a:scrgbClr r="0" g="0" b="0"/>
        </a:fillRef>
        <a:effectRef idx="1">
          <a:scrgbClr r="0" g="0" b="0"/>
        </a:effectRef>
        <a:fontRef idx="minor"/>
      </dsp:style>
    </dsp:sp>
    <dsp:sp modelId="{13A93BE4-3B73-4859-A50D-8FF248904E1D}">
      <dsp:nvSpPr>
        <dsp:cNvPr id="0" name=""/>
        <dsp:cNvSpPr/>
      </dsp:nvSpPr>
      <dsp:spPr>
        <a:xfrm>
          <a:off x="3769398" y="4572000"/>
          <a:ext cx="1826274"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prstClr val="white"/>
            </a:solidFill>
            <a:latin typeface="Calibri"/>
            <a:ea typeface="+mn-ea"/>
            <a:cs typeface="+mn-cs"/>
          </a:endParaRPr>
        </a:p>
        <a:p>
          <a:pPr marL="0" lvl="0" indent="0" algn="l" defTabSz="622300">
            <a:lnSpc>
              <a:spcPct val="90000"/>
            </a:lnSpc>
            <a:spcBef>
              <a:spcPct val="0"/>
            </a:spcBef>
            <a:spcAft>
              <a:spcPct val="35000"/>
            </a:spcAft>
            <a:buNone/>
          </a:pPr>
          <a:r>
            <a:rPr lang="en-US" sz="1400" kern="1200" dirty="0">
              <a:solidFill>
                <a:prstClr val="white"/>
              </a:solidFill>
              <a:latin typeface="Calibri"/>
              <a:ea typeface="+mn-ea"/>
              <a:cs typeface="+mn-cs"/>
            </a:rPr>
            <a:t>Sharma, </a:t>
          </a:r>
          <a:r>
            <a:rPr lang="en-US" sz="1400" kern="1200" dirty="0" err="1">
              <a:solidFill>
                <a:prstClr val="white"/>
              </a:solidFill>
              <a:latin typeface="Calibri"/>
              <a:ea typeface="+mn-ea"/>
              <a:cs typeface="+mn-cs"/>
            </a:rPr>
            <a:t>Indu</a:t>
          </a:r>
          <a:r>
            <a:rPr lang="en-US" sz="1400" kern="1200" dirty="0">
              <a:solidFill>
                <a:prstClr val="white"/>
              </a:solidFill>
              <a:latin typeface="Calibri"/>
              <a:ea typeface="+mn-ea"/>
              <a:cs typeface="+mn-cs"/>
            </a:rPr>
            <a:t> Priya</a:t>
          </a:r>
          <a:br>
            <a:rPr lang="en-US" sz="1050" kern="1200" dirty="0">
              <a:solidFill>
                <a:prstClr val="white"/>
              </a:solidFill>
              <a:latin typeface="Calibri"/>
              <a:ea typeface="+mn-ea"/>
              <a:cs typeface="+mn-cs"/>
            </a:rPr>
          </a:br>
          <a:endParaRPr lang="en-US" sz="1050" kern="1200" dirty="0">
            <a:solidFill>
              <a:prstClr val="white"/>
            </a:solidFill>
            <a:latin typeface="Calibri"/>
            <a:ea typeface="+mn-ea"/>
            <a:cs typeface="+mn-cs"/>
          </a:endParaRPr>
        </a:p>
      </dsp:txBody>
      <dsp:txXfrm>
        <a:off x="3793532" y="4596134"/>
        <a:ext cx="1778006" cy="446117"/>
      </dsp:txXfrm>
    </dsp:sp>
    <dsp:sp modelId="{AF0A0570-79C2-4B80-94E1-9FB48EBA54E7}">
      <dsp:nvSpPr>
        <dsp:cNvPr id="0" name=""/>
        <dsp:cNvSpPr/>
      </dsp:nvSpPr>
      <dsp:spPr>
        <a:xfrm rot="15938033">
          <a:off x="3114944" y="4295057"/>
          <a:ext cx="855192" cy="85526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val="0"/>
              </a:ext>
            </a:extLst>
          </a:blip>
          <a:srcRect/>
          <a:stretch>
            <a:fillRect t="-16000" b="-16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a:scene3d>
          <a:camera prst="orthographicFront">
            <a:rot lat="0" lon="0" rev="15899998"/>
          </a:camera>
          <a:lightRig rig="threePt" dir="t"/>
        </a:scene3d>
      </dsp:spPr>
      <dsp:style>
        <a:lnRef idx="3">
          <a:scrgbClr r="0" g="0" b="0"/>
        </a:lnRef>
        <a:fillRef idx="1">
          <a:scrgbClr r="0" g="0" b="0"/>
        </a:fillRef>
        <a:effectRef idx="1">
          <a:scrgbClr r="0" g="0" b="0"/>
        </a:effectRef>
        <a:fontRef idx="minor"/>
      </dsp:style>
    </dsp:sp>
    <dsp:sp modelId="{CA0E091C-BC15-4903-B615-704DDE5AED96}">
      <dsp:nvSpPr>
        <dsp:cNvPr id="0" name=""/>
        <dsp:cNvSpPr/>
      </dsp:nvSpPr>
      <dsp:spPr>
        <a:xfrm>
          <a:off x="4648206" y="3345991"/>
          <a:ext cx="1844479" cy="494385"/>
        </a:xfrm>
        <a:prstGeom prst="roundRect">
          <a:avLst/>
        </a:prstGeom>
        <a:solidFill>
          <a:schemeClr val="bg1">
            <a:alpha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kern="1200"/>
        </a:p>
      </dsp:txBody>
      <dsp:txXfrm>
        <a:off x="4672340" y="3370125"/>
        <a:ext cx="1796211" cy="446117"/>
      </dsp:txXfrm>
    </dsp:sp>
    <dsp:sp modelId="{3F87279C-F9E4-4C91-BADD-D6A32FCB157B}">
      <dsp:nvSpPr>
        <dsp:cNvPr id="0" name=""/>
        <dsp:cNvSpPr/>
      </dsp:nvSpPr>
      <dsp:spPr>
        <a:xfrm>
          <a:off x="4226600" y="2040335"/>
          <a:ext cx="855192" cy="85526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val="0"/>
              </a:ext>
            </a:extLst>
          </a:blip>
          <a:srcRect/>
          <a:stretch>
            <a:fillRect t="-26000" b="-26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5/4/2023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5/4/2023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a:t>
            </a:fld>
            <a:endParaRPr lang="en-US"/>
          </a:p>
        </p:txBody>
      </p:sp>
    </p:spTree>
    <p:extLst>
      <p:ext uri="{BB962C8B-B14F-4D97-AF65-F5344CB8AC3E}">
        <p14:creationId xmlns:p14="http://schemas.microsoft.com/office/powerpoint/2010/main" val="116747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12</a:t>
            </a:fld>
            <a:endParaRPr lang="en-US"/>
          </a:p>
        </p:txBody>
      </p:sp>
    </p:spTree>
    <p:extLst>
      <p:ext uri="{BB962C8B-B14F-4D97-AF65-F5344CB8AC3E}">
        <p14:creationId xmlns:p14="http://schemas.microsoft.com/office/powerpoint/2010/main" val="308333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13</a:t>
            </a:fld>
            <a:endParaRPr lang="en-US"/>
          </a:p>
        </p:txBody>
      </p:sp>
    </p:spTree>
    <p:extLst>
      <p:ext uri="{BB962C8B-B14F-4D97-AF65-F5344CB8AC3E}">
        <p14:creationId xmlns:p14="http://schemas.microsoft.com/office/powerpoint/2010/main" val="4250735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t>
            </a:r>
            <a:r>
              <a:rPr lang="en-US" dirty="0" err="1"/>
              <a:t>DataExplorer</a:t>
            </a:r>
            <a:r>
              <a:rPr lang="en-US" b="0" i="0" dirty="0">
                <a:solidFill>
                  <a:srgbClr val="374151"/>
                </a:solidFill>
                <a:effectLst/>
                <a:latin typeface="Söhne"/>
              </a:rPr>
              <a:t> package provides a </a:t>
            </a:r>
            <a:r>
              <a:rPr lang="en-US" dirty="0" err="1"/>
              <a:t>create_report</a:t>
            </a:r>
            <a:r>
              <a:rPr lang="en-US" dirty="0"/>
              <a:t>()</a:t>
            </a:r>
            <a:r>
              <a:rPr lang="en-US" b="0" i="0" dirty="0">
                <a:solidFill>
                  <a:srgbClr val="374151"/>
                </a:solidFill>
                <a:effectLst/>
                <a:latin typeface="Söhne"/>
              </a:rPr>
              <a:t> function that generates a comprehensive report of descriptive statistics for a data set, including measures such as </a:t>
            </a:r>
            <a:r>
              <a:rPr lang="en-US" dirty="0"/>
              <a:t>n</a:t>
            </a:r>
            <a:r>
              <a:rPr lang="en-US" b="0" i="0" dirty="0">
                <a:solidFill>
                  <a:srgbClr val="374151"/>
                </a:solidFill>
                <a:effectLst/>
                <a:latin typeface="Söhne"/>
              </a:rPr>
              <a:t>, </a:t>
            </a:r>
            <a:r>
              <a:rPr lang="en-US" dirty="0"/>
              <a:t>missing</a:t>
            </a:r>
            <a:r>
              <a:rPr lang="en-US" b="0" i="0" dirty="0">
                <a:solidFill>
                  <a:srgbClr val="374151"/>
                </a:solidFill>
                <a:effectLst/>
                <a:latin typeface="Söhne"/>
              </a:rPr>
              <a:t>, </a:t>
            </a:r>
            <a:r>
              <a:rPr lang="en-US" dirty="0"/>
              <a:t>distinct</a:t>
            </a:r>
            <a:r>
              <a:rPr lang="en-US" b="0" i="0" dirty="0">
                <a:solidFill>
                  <a:srgbClr val="374151"/>
                </a:solidFill>
                <a:effectLst/>
                <a:latin typeface="Söhne"/>
              </a:rPr>
              <a:t>, </a:t>
            </a:r>
            <a:r>
              <a:rPr lang="en-US" dirty="0"/>
              <a:t>mean</a:t>
            </a:r>
            <a:r>
              <a:rPr lang="en-US" b="0" i="0" dirty="0">
                <a:solidFill>
                  <a:srgbClr val="374151"/>
                </a:solidFill>
                <a:effectLst/>
                <a:latin typeface="Söhne"/>
              </a:rPr>
              <a:t>, </a:t>
            </a:r>
            <a:r>
              <a:rPr lang="en-US" dirty="0"/>
              <a:t>median</a:t>
            </a:r>
            <a:r>
              <a:rPr lang="en-US" b="0" i="0" dirty="0">
                <a:solidFill>
                  <a:srgbClr val="374151"/>
                </a:solidFill>
                <a:effectLst/>
                <a:latin typeface="Söhne"/>
              </a:rPr>
              <a:t>, </a:t>
            </a:r>
            <a:r>
              <a:rPr lang="en-US" dirty="0" err="1"/>
              <a:t>Gmd</a:t>
            </a:r>
            <a:r>
              <a:rPr lang="en-US" b="0" i="0" dirty="0">
                <a:solidFill>
                  <a:srgbClr val="374151"/>
                </a:solidFill>
                <a:effectLst/>
                <a:latin typeface="Söhne"/>
              </a:rPr>
              <a:t> (geometric mean deviation), and many others.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14</a:t>
            </a:fld>
            <a:endParaRPr lang="en-US"/>
          </a:p>
        </p:txBody>
      </p:sp>
    </p:spTree>
    <p:extLst>
      <p:ext uri="{BB962C8B-B14F-4D97-AF65-F5344CB8AC3E}">
        <p14:creationId xmlns:p14="http://schemas.microsoft.com/office/powerpoint/2010/main" val="1560048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374151"/>
                </a:solidFill>
                <a:effectLst/>
                <a:latin typeface="Söhne"/>
              </a:rPr>
              <a:t>The </a:t>
            </a:r>
            <a:r>
              <a:rPr lang="en-US" sz="2800" b="0" i="0" dirty="0" err="1">
                <a:solidFill>
                  <a:srgbClr val="374151"/>
                </a:solidFill>
                <a:effectLst/>
                <a:latin typeface="Söhne"/>
              </a:rPr>
              <a:t>DataExplorer</a:t>
            </a:r>
            <a:r>
              <a:rPr lang="en-US" sz="2800" b="0" i="0" dirty="0">
                <a:solidFill>
                  <a:srgbClr val="374151"/>
                </a:solidFill>
                <a:effectLst/>
                <a:latin typeface="Söhne"/>
              </a:rPr>
              <a:t> package provides a </a:t>
            </a:r>
            <a:r>
              <a:rPr lang="en-US" sz="2800" b="0" i="0" dirty="0" err="1">
                <a:solidFill>
                  <a:srgbClr val="374151"/>
                </a:solidFill>
                <a:effectLst/>
                <a:latin typeface="Söhne"/>
              </a:rPr>
              <a:t>create_report</a:t>
            </a:r>
            <a:r>
              <a:rPr lang="en-US" sz="2800" b="0" i="0" dirty="0">
                <a:solidFill>
                  <a:srgbClr val="374151"/>
                </a:solidFill>
                <a:effectLst/>
                <a:latin typeface="Söhne"/>
              </a:rPr>
              <a:t>() function, which was used to generate the data structure (a part of an entire data profiling report).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15</a:t>
            </a:fld>
            <a:endParaRPr lang="en-US"/>
          </a:p>
        </p:txBody>
      </p:sp>
    </p:spTree>
    <p:extLst>
      <p:ext uri="{BB962C8B-B14F-4D97-AF65-F5344CB8AC3E}">
        <p14:creationId xmlns:p14="http://schemas.microsoft.com/office/powerpoint/2010/main" val="216583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16</a:t>
            </a:fld>
            <a:endParaRPr lang="en-US"/>
          </a:p>
        </p:txBody>
      </p:sp>
    </p:spTree>
    <p:extLst>
      <p:ext uri="{BB962C8B-B14F-4D97-AF65-F5344CB8AC3E}">
        <p14:creationId xmlns:p14="http://schemas.microsoft.com/office/powerpoint/2010/main" val="4024712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a:lnSpc>
                <a:spcPct val="107000"/>
              </a:lnSpc>
              <a:spcBef>
                <a:spcPts val="0"/>
              </a:spcBef>
              <a:spcAft>
                <a:spcPts val="800"/>
              </a:spcAft>
            </a:pPr>
            <a:r>
              <a:rPr lang="en-US" b="0" i="0" dirty="0">
                <a:solidFill>
                  <a:srgbClr val="000000"/>
                </a:solidFill>
                <a:effectLst/>
                <a:latin typeface="Poppins" panose="00000500000000000000" pitchFamily="2" charset="0"/>
              </a:rPr>
              <a:t>The </a:t>
            </a:r>
            <a:r>
              <a:rPr lang="en-US" b="1" dirty="0" err="1"/>
              <a:t>chart.Correlation</a:t>
            </a:r>
            <a:r>
              <a:rPr lang="en-US" b="1" i="0" dirty="0">
                <a:solidFill>
                  <a:srgbClr val="000000"/>
                </a:solidFill>
                <a:effectLst/>
                <a:latin typeface="Poppins" panose="00000500000000000000" pitchFamily="2" charset="0"/>
              </a:rPr>
              <a:t> </a:t>
            </a:r>
            <a:r>
              <a:rPr lang="en-US" b="0" i="0" dirty="0">
                <a:solidFill>
                  <a:srgbClr val="000000"/>
                </a:solidFill>
                <a:effectLst/>
                <a:latin typeface="Poppins" panose="00000500000000000000" pitchFamily="2" charset="0"/>
              </a:rPr>
              <a:t>function of the </a:t>
            </a:r>
            <a:r>
              <a:rPr lang="en-US" b="1" dirty="0" err="1"/>
              <a:t>PerformanceAnalytics</a:t>
            </a:r>
            <a:r>
              <a:rPr lang="en-US" b="0" i="0" dirty="0">
                <a:solidFill>
                  <a:srgbClr val="000000"/>
                </a:solidFill>
                <a:effectLst/>
                <a:latin typeface="Poppins" panose="00000500000000000000" pitchFamily="2" charset="0"/>
              </a:rPr>
              <a:t> package was used to create a correlation plot with histograms, density functions, smoothed regression lines and correlation coefficients with the corresponding significance levels </a:t>
            </a:r>
            <a:r>
              <a:rPr lang="en-US" b="1" i="0" dirty="0">
                <a:solidFill>
                  <a:srgbClr val="000000"/>
                </a:solidFill>
                <a:effectLst/>
                <a:latin typeface="Poppins" panose="00000500000000000000" pitchFamily="2" charset="0"/>
              </a:rPr>
              <a:t>(</a:t>
            </a:r>
            <a:r>
              <a:rPr lang="en-US" b="1" i="0" dirty="0">
                <a:solidFill>
                  <a:srgbClr val="C00000"/>
                </a:solidFill>
                <a:effectLst/>
                <a:latin typeface="Poppins" panose="00000500000000000000" pitchFamily="2" charset="0"/>
              </a:rPr>
              <a:t>if no stars, the variable is not statistically significant, while one, two and three stars mean that the corresponding variable is significant at 10%, 5% and 1% levels, respectively) </a:t>
            </a:r>
            <a:endParaRPr lang="en-US" b="1" i="0" dirty="0">
              <a:solidFill>
                <a:srgbClr val="C00000"/>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EE6C91BF-2438-456F-89A3-B911DA84D95D}" type="slidenum">
              <a:rPr lang="en-US" smtClean="0"/>
              <a:t>17</a:t>
            </a:fld>
            <a:endParaRPr lang="en-US"/>
          </a:p>
        </p:txBody>
      </p:sp>
    </p:spTree>
    <p:extLst>
      <p:ext uri="{BB962C8B-B14F-4D97-AF65-F5344CB8AC3E}">
        <p14:creationId xmlns:p14="http://schemas.microsoft.com/office/powerpoint/2010/main" val="417633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solidFill>
                  <a:srgbClr val="202124"/>
                </a:solidFill>
                <a:effectLst/>
                <a:latin typeface="Times New Roman" panose="02020603050405020304" pitchFamily="18" charset="0"/>
                <a:ea typeface="Calibri" panose="020F0502020204030204" pitchFamily="34" charset="0"/>
              </a:rPr>
              <a:t>An outlier is a value or an observation that is distant from other observations, that is to say, a data point that differs significantly from other data points.</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18</a:t>
            </a:fld>
            <a:endParaRPr lang="en-US"/>
          </a:p>
        </p:txBody>
      </p:sp>
    </p:spTree>
    <p:extLst>
      <p:ext uri="{BB962C8B-B14F-4D97-AF65-F5344CB8AC3E}">
        <p14:creationId xmlns:p14="http://schemas.microsoft.com/office/powerpoint/2010/main" val="155878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19</a:t>
            </a:fld>
            <a:endParaRPr lang="en-US"/>
          </a:p>
        </p:txBody>
      </p:sp>
    </p:spTree>
    <p:extLst>
      <p:ext uri="{BB962C8B-B14F-4D97-AF65-F5344CB8AC3E}">
        <p14:creationId xmlns:p14="http://schemas.microsoft.com/office/powerpoint/2010/main" val="865014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 histogram that is bimodal</a:t>
            </a: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has two peaks or two highest main points. These points are not necessarily of the same height. </a:t>
            </a:r>
          </a:p>
          <a:p>
            <a:pPr marL="0" marR="0">
              <a:lnSpc>
                <a:spcPct val="107000"/>
              </a:lnSpc>
              <a:spcBef>
                <a:spcPts val="0"/>
              </a:spcBef>
              <a:spcAft>
                <a:spcPts val="800"/>
              </a:spcAft>
            </a:pP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The two peaks mean that there are two groups in the frequency table that has the most frequency of occurrence.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 variable that is </a:t>
            </a:r>
            <a:r>
              <a:rPr lang="en-US" sz="1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normally distributed has a histogram</a:t>
            </a: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(or "density function") that is bell-shaped, with only one peak, and is symmetric around the mean.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20</a:t>
            </a:fld>
            <a:endParaRPr lang="en-US"/>
          </a:p>
        </p:txBody>
      </p:sp>
    </p:spTree>
    <p:extLst>
      <p:ext uri="{BB962C8B-B14F-4D97-AF65-F5344CB8AC3E}">
        <p14:creationId xmlns:p14="http://schemas.microsoft.com/office/powerpoint/2010/main" val="93444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administer a series of transformations to multiple data sets, the caret</a:t>
            </a:r>
            <a:br>
              <a:rPr lang="en-US" dirty="0"/>
            </a:br>
            <a:r>
              <a:rPr lang="en-US" dirty="0"/>
              <a:t>class </a:t>
            </a:r>
            <a:r>
              <a:rPr lang="en-US" dirty="0" err="1"/>
              <a:t>preProcess</a:t>
            </a:r>
            <a:r>
              <a:rPr lang="en-US" dirty="0"/>
              <a:t> has the ability to transform, center, scale, or impute values,</a:t>
            </a:r>
            <a:br>
              <a:rPr lang="en-US" dirty="0"/>
            </a:br>
            <a:r>
              <a:rPr lang="en-US" dirty="0"/>
              <a:t>as well as apply the spatial sign transformation and feature extraction. The</a:t>
            </a:r>
            <a:br>
              <a:rPr lang="en-US" dirty="0"/>
            </a:br>
            <a:r>
              <a:rPr lang="en-US" dirty="0"/>
              <a:t>function calculates the required quantities for the transformation. After calling</a:t>
            </a:r>
            <a:br>
              <a:rPr lang="en-US" dirty="0"/>
            </a:br>
            <a:r>
              <a:rPr lang="en-US" dirty="0"/>
              <a:t>the </a:t>
            </a:r>
            <a:r>
              <a:rPr lang="en-US" dirty="0" err="1"/>
              <a:t>preProcess</a:t>
            </a:r>
            <a:r>
              <a:rPr lang="en-US" dirty="0"/>
              <a:t> function, the predict method applies the results to a set</a:t>
            </a:r>
            <a:br>
              <a:rPr lang="en-US" dirty="0"/>
            </a:br>
            <a:r>
              <a:rPr lang="en-US" dirty="0"/>
              <a:t>of data. For example, to Box–Cox transform, center, and scale the data, then</a:t>
            </a:r>
            <a:br>
              <a:rPr lang="en-US" dirty="0"/>
            </a:br>
            <a:r>
              <a:rPr lang="en-US" dirty="0"/>
              <a:t>execute PCA for signal extraction, the syntax would be:</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21</a:t>
            </a:fld>
            <a:endParaRPr lang="en-US"/>
          </a:p>
        </p:txBody>
      </p:sp>
    </p:spTree>
    <p:extLst>
      <p:ext uri="{BB962C8B-B14F-4D97-AF65-F5344CB8AC3E}">
        <p14:creationId xmlns:p14="http://schemas.microsoft.com/office/powerpoint/2010/main" val="3053207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None/>
            </a:pPr>
            <a:endParaRPr lang="en-US" dirty="0">
              <a:solidFill>
                <a:srgbClr val="000000"/>
              </a:solidFill>
              <a:cs typeface="+mn-cs"/>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a:t>
            </a:fld>
            <a:endParaRPr lang="en-US"/>
          </a:p>
        </p:txBody>
      </p:sp>
    </p:spTree>
    <p:extLst>
      <p:ext uri="{BB962C8B-B14F-4D97-AF65-F5344CB8AC3E}">
        <p14:creationId xmlns:p14="http://schemas.microsoft.com/office/powerpoint/2010/main" val="32666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PCA (Principal Component Analysis) is a technique for reducing the dimensionality of a dataset while retaining as much of its variance as possible. In the context of modeling in R, PCA can be used to pre-process the predictor variables before fitting a model, in order to reduce their dimensionality and improve the performance of the model.</a:t>
            </a:r>
          </a:p>
          <a:p>
            <a:endParaRPr lang="en-US" b="0" i="0" dirty="0">
              <a:solidFill>
                <a:srgbClr val="374151"/>
              </a:solidFill>
              <a:effectLst/>
              <a:latin typeface="Söhne"/>
            </a:endParaRPr>
          </a:p>
          <a:p>
            <a:r>
              <a:rPr lang="en-US" b="0" i="0" dirty="0">
                <a:solidFill>
                  <a:srgbClr val="374151"/>
                </a:solidFill>
                <a:effectLst/>
                <a:latin typeface="Söhne"/>
              </a:rPr>
              <a:t>PCA is particularly useful when dealing with datasets that have a large number of predictor variables, which can lead to overfitting and decreased performance of models. By transforming the original predictor variables into a smaller set of principal components, PCA reduces the number of variables while retaining as much information as possible. This can improve the accuracy and interpretability of the model, as well as reduce computation time and memory usage.</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22</a:t>
            </a:fld>
            <a:endParaRPr lang="en-US"/>
          </a:p>
        </p:txBody>
      </p:sp>
    </p:spTree>
    <p:extLst>
      <p:ext uri="{BB962C8B-B14F-4D97-AF65-F5344CB8AC3E}">
        <p14:creationId xmlns:p14="http://schemas.microsoft.com/office/powerpoint/2010/main" val="3330204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23</a:t>
            </a:fld>
            <a:endParaRPr lang="en-US"/>
          </a:p>
        </p:txBody>
      </p:sp>
    </p:spTree>
    <p:extLst>
      <p:ext uri="{BB962C8B-B14F-4D97-AF65-F5344CB8AC3E}">
        <p14:creationId xmlns:p14="http://schemas.microsoft.com/office/powerpoint/2010/main" val="844007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cross-validation to prune the tree. The </a:t>
            </a:r>
            <a:r>
              <a:rPr lang="en-US" dirty="0" err="1"/>
              <a:t>plotcp</a:t>
            </a:r>
            <a:r>
              <a:rPr lang="en-US" dirty="0"/>
              <a:t>() function in R is used to plot the complexity parameter (cp) values and their corresponding cross-validation error rates for a decision tree model built using the </a:t>
            </a:r>
            <a:r>
              <a:rPr lang="en-US" dirty="0" err="1"/>
              <a:t>rpart</a:t>
            </a:r>
            <a:r>
              <a:rPr lang="en-US" dirty="0"/>
              <a:t>() function in the </a:t>
            </a:r>
            <a:r>
              <a:rPr lang="en-US" dirty="0" err="1"/>
              <a:t>rpart</a:t>
            </a:r>
            <a:r>
              <a:rPr lang="en-US" dirty="0"/>
              <a:t> package. The </a:t>
            </a:r>
            <a:r>
              <a:rPr lang="en-US" dirty="0" err="1"/>
              <a:t>plotcp</a:t>
            </a:r>
            <a:r>
              <a:rPr lang="en-US" dirty="0"/>
              <a:t>() function is useful for selecting the appropriate value of cp to prune the tree and avoid overfitting. It can also help in selecting the optimal number of nodes for the tree.</a:t>
            </a:r>
          </a:p>
          <a:p>
            <a:endParaRPr lang="en-US" dirty="0"/>
          </a:p>
          <a:p>
            <a:r>
              <a:rPr lang="en-US" b="0" i="0" dirty="0">
                <a:solidFill>
                  <a:srgbClr val="374151"/>
                </a:solidFill>
                <a:effectLst/>
                <a:latin typeface="Söhne"/>
              </a:rPr>
              <a:t>When you run </a:t>
            </a:r>
            <a:r>
              <a:rPr lang="en-US" dirty="0" err="1"/>
              <a:t>plotcp</a:t>
            </a:r>
            <a:r>
              <a:rPr lang="en-US" dirty="0"/>
              <a:t>()</a:t>
            </a:r>
            <a:r>
              <a:rPr lang="en-US" b="0" i="0" dirty="0">
                <a:solidFill>
                  <a:srgbClr val="374151"/>
                </a:solidFill>
                <a:effectLst/>
                <a:latin typeface="Söhne"/>
              </a:rPr>
              <a:t> on a fitted CART model, it will create a plot of the cross-validation error as a function of the complexity parameter, along with vertical lines representing the minimum and one-standard-error-rule values of the complexity parameter. The one-standard-error-rule value is the largest value of the complexity parameter that still has a cross-validation error within one standard error of the minimum cross-validation error.</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25</a:t>
            </a:fld>
            <a:endParaRPr lang="en-US"/>
          </a:p>
        </p:txBody>
      </p:sp>
    </p:spTree>
    <p:extLst>
      <p:ext uri="{BB962C8B-B14F-4D97-AF65-F5344CB8AC3E}">
        <p14:creationId xmlns:p14="http://schemas.microsoft.com/office/powerpoint/2010/main" val="4137934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FF"/>
                </a:solidFill>
                <a:effectLst/>
              </a:rPr>
              <a:t>The cross-validation results indicates the size of a tree . The smallest cross validated relative error and that to prune to this can use a cp=0.0002. A larger cp value will result in a smaller tree with less splits. A smaller cp value (example: cp=0.0000000000001) will result in a larger tree with more splits.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26</a:t>
            </a:fld>
            <a:endParaRPr lang="en-US"/>
          </a:p>
        </p:txBody>
      </p:sp>
    </p:spTree>
    <p:extLst>
      <p:ext uri="{BB962C8B-B14F-4D97-AF65-F5344CB8AC3E}">
        <p14:creationId xmlns:p14="http://schemas.microsoft.com/office/powerpoint/2010/main" val="2036906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Here, we use an important function, </a:t>
            </a:r>
            <a:r>
              <a:rPr lang="en-US" b="0" i="0" dirty="0" err="1">
                <a:solidFill>
                  <a:srgbClr val="000000"/>
                </a:solidFill>
                <a:effectLst/>
                <a:latin typeface="Söhne"/>
              </a:rPr>
              <a:t>prp</a:t>
            </a:r>
            <a:r>
              <a:rPr lang="en-US" b="0" i="0" dirty="0">
                <a:solidFill>
                  <a:srgbClr val="000000"/>
                </a:solidFill>
                <a:effectLst/>
                <a:latin typeface="Söhne"/>
              </a:rPr>
              <a:t>() in the R's CART (Classification and Regression Trees) package, which is used to visualize decision trees created by CART models. The function allows us to create a clear and informative graphical representation of the decision tree, which can help interpret the model and communicate its results.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27</a:t>
            </a:fld>
            <a:endParaRPr lang="en-US"/>
          </a:p>
        </p:txBody>
      </p:sp>
    </p:spTree>
    <p:extLst>
      <p:ext uri="{BB962C8B-B14F-4D97-AF65-F5344CB8AC3E}">
        <p14:creationId xmlns:p14="http://schemas.microsoft.com/office/powerpoint/2010/main" val="2700068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a:buFont typeface="+mj-lt"/>
              <a:buNone/>
            </a:pPr>
            <a:r>
              <a:rPr lang="en-US" b="0" i="0" dirty="0">
                <a:solidFill>
                  <a:srgbClr val="374151"/>
                </a:solidFill>
                <a:effectLst/>
                <a:latin typeface="Söhne"/>
              </a:rPr>
              <a:t>The </a:t>
            </a:r>
            <a:r>
              <a:rPr lang="en-US" b="0" i="0" dirty="0" err="1">
                <a:solidFill>
                  <a:srgbClr val="374151"/>
                </a:solidFill>
                <a:effectLst/>
                <a:latin typeface="Söhne"/>
              </a:rPr>
              <a:t>McNemar's</a:t>
            </a:r>
            <a:r>
              <a:rPr lang="en-US" b="0" i="0" dirty="0">
                <a:solidFill>
                  <a:srgbClr val="374151"/>
                </a:solidFill>
                <a:effectLst/>
                <a:latin typeface="Söhne"/>
              </a:rPr>
              <a:t> test (has a p-value of &lt;2e-16) is a statistical test used to compare the performance of two classifiers or models on the same dataset.</a:t>
            </a:r>
          </a:p>
          <a:p>
            <a:pPr algn="l"/>
            <a:r>
              <a:rPr lang="en-US" b="0" i="0" dirty="0">
                <a:solidFill>
                  <a:srgbClr val="374151"/>
                </a:solidFill>
                <a:effectLst/>
                <a:latin typeface="Söhne"/>
              </a:rPr>
              <a:t>Here we use the </a:t>
            </a:r>
            <a:r>
              <a:rPr lang="en-US" b="0" i="0" dirty="0" err="1">
                <a:solidFill>
                  <a:srgbClr val="374151"/>
                </a:solidFill>
                <a:effectLst/>
                <a:latin typeface="Söhne"/>
              </a:rPr>
              <a:t>mcnemar.test</a:t>
            </a:r>
            <a:r>
              <a:rPr lang="en-US" b="0" i="0" dirty="0">
                <a:solidFill>
                  <a:srgbClr val="374151"/>
                </a:solidFill>
                <a:effectLst/>
                <a:latin typeface="Söhne"/>
              </a:rPr>
              <a:t> function in R to perform </a:t>
            </a:r>
            <a:r>
              <a:rPr lang="en-US" b="0" i="0" dirty="0" err="1">
                <a:solidFill>
                  <a:srgbClr val="374151"/>
                </a:solidFill>
                <a:effectLst/>
                <a:latin typeface="Söhne"/>
              </a:rPr>
              <a:t>McNemar's</a:t>
            </a:r>
            <a:r>
              <a:rPr lang="en-US" b="0" i="0" dirty="0">
                <a:solidFill>
                  <a:srgbClr val="374151"/>
                </a:solidFill>
                <a:effectLst/>
                <a:latin typeface="Söhne"/>
              </a:rPr>
              <a:t> test on a confusion matrix generated by our CART model. This function takes the confusion matrix as its input and returns the test statistic (the chi-squared value), the degrees of freedom, and the associated p-value.</a:t>
            </a:r>
          </a:p>
          <a:p>
            <a:pPr algn="l"/>
            <a:r>
              <a:rPr lang="en-US" b="0" i="0" dirty="0">
                <a:solidFill>
                  <a:srgbClr val="374151"/>
                </a:solidFill>
                <a:effectLst/>
                <a:latin typeface="Söhne"/>
              </a:rPr>
              <a:t>The p-value of </a:t>
            </a:r>
            <a:r>
              <a:rPr lang="en-US" b="0" i="0" dirty="0" err="1">
                <a:solidFill>
                  <a:srgbClr val="374151"/>
                </a:solidFill>
                <a:effectLst/>
                <a:latin typeface="Söhne"/>
              </a:rPr>
              <a:t>McNemar's</a:t>
            </a:r>
            <a:r>
              <a:rPr lang="en-US" b="0" i="0" dirty="0">
                <a:solidFill>
                  <a:srgbClr val="374151"/>
                </a:solidFill>
                <a:effectLst/>
                <a:latin typeface="Söhne"/>
              </a:rPr>
              <a:t> test is important because it indicates the statistical significance of the difference between the two classifiers. A low p-value (typically below 0.05) indicates that the difference is statistically significant, meaning that one classifier performs significantly better than the other on the dataset. On the other hand, a high p-value (typically above 0.05) suggests that there is no significant difference in performance between the two classifiers.</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The confusion matrix shows the number of observations that were correctly classified (true positives and true negatives) and incorrectly classified (false positives and false negatives) by the model. The rows of the matrix represent the true class of the observations, while the columns represent the predicted class. The diagonal of the matrix shows the number of correct predictions, while the off-diagonal elements show the number of incorrect predictions.</a:t>
            </a:r>
          </a:p>
          <a:p>
            <a:pPr algn="l">
              <a:buFont typeface="+mj-lt"/>
              <a:buNone/>
            </a:pPr>
            <a:r>
              <a:rPr lang="en-US" b="1" i="0" dirty="0">
                <a:solidFill>
                  <a:srgbClr val="374151"/>
                </a:solidFill>
                <a:effectLst/>
                <a:latin typeface="Söhne"/>
              </a:rPr>
              <a:t>Calculate statistics</a:t>
            </a:r>
            <a:r>
              <a:rPr lang="en-US" b="0" i="0" dirty="0">
                <a:solidFill>
                  <a:srgbClr val="374151"/>
                </a:solidFill>
                <a:effectLst/>
                <a:latin typeface="Söhne"/>
              </a:rPr>
              <a:t>: The </a:t>
            </a:r>
            <a:r>
              <a:rPr lang="en-US" b="0" i="0" dirty="0" err="1">
                <a:solidFill>
                  <a:srgbClr val="374151"/>
                </a:solidFill>
                <a:effectLst/>
                <a:latin typeface="Söhne"/>
              </a:rPr>
              <a:t>confusionMatrix</a:t>
            </a:r>
            <a:r>
              <a:rPr lang="en-US" b="0" i="0" dirty="0">
                <a:solidFill>
                  <a:srgbClr val="374151"/>
                </a:solidFill>
                <a:effectLst/>
                <a:latin typeface="Söhne"/>
              </a:rPr>
              <a:t> function also calculates a number of statistics based on the confusion matrix, including accuracy, precision, recall, F1 score, and the area under the ROC curve. These statistics provide additional information about the performance of the model.</a:t>
            </a:r>
          </a:p>
          <a:p>
            <a:pPr algn="l">
              <a:buFont typeface="+mj-lt"/>
              <a:buNone/>
            </a:pPr>
            <a:r>
              <a:rPr lang="en-US" b="1" i="0" dirty="0">
                <a:solidFill>
                  <a:srgbClr val="374151"/>
                </a:solidFill>
                <a:effectLst/>
                <a:latin typeface="Söhne"/>
              </a:rPr>
              <a:t>Interpret the statistics: </a:t>
            </a:r>
            <a:r>
              <a:rPr lang="en-US" b="0" i="0" dirty="0">
                <a:solidFill>
                  <a:srgbClr val="374151"/>
                </a:solidFill>
                <a:effectLst/>
                <a:latin typeface="Söhne"/>
              </a:rPr>
              <a:t>Accuracy is the proportion of correct predictions, while precision is the proportion of true positives among all predicted positives. Recall is the proportion of true positives among all actual positives. The F1 score is a harmonic mean of precision and recall that balances between the two metrics. The area under the ROC curve measures the trade-off between sensitivity and specificity for different classification thresholds.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Here, we use the ROC curve and AUC (Area Under the ROC Curve) to evaluate the performance of classification models.</a:t>
            </a:r>
          </a:p>
          <a:p>
            <a:pPr algn="l"/>
            <a:r>
              <a:rPr lang="en-US" b="0" i="0" dirty="0">
                <a:solidFill>
                  <a:srgbClr val="374151"/>
                </a:solidFill>
                <a:effectLst/>
                <a:latin typeface="Söhne"/>
              </a:rPr>
              <a:t>The ROC curve and AUC provide a visual and quantitative measure of how well a classification model, such as a CART model, is performing. Specifically, the ROC curve plots the true positive rate (TPR) against the false positive rate (FPR) at different classification thresholds, while the AUC provides a single number (i.e., 0.5 in this case for the model) representing the overall performance of the model. Higher AUC values indicate better model performance.</a:t>
            </a:r>
            <a:endParaRPr lang="en-US" b="0" i="0" dirty="0">
              <a:solidFill>
                <a:srgbClr val="000000"/>
              </a:solidFill>
              <a:effectLst/>
              <a:latin typeface="Söhne"/>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28</a:t>
            </a:fld>
            <a:endParaRPr lang="en-US"/>
          </a:p>
        </p:txBody>
      </p:sp>
    </p:spTree>
    <p:extLst>
      <p:ext uri="{BB962C8B-B14F-4D97-AF65-F5344CB8AC3E}">
        <p14:creationId xmlns:p14="http://schemas.microsoft.com/office/powerpoint/2010/main" val="1230332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a:buFont typeface="+mj-lt"/>
              <a:buNone/>
            </a:pPr>
            <a:r>
              <a:rPr lang="en-US" b="0" i="0" dirty="0">
                <a:solidFill>
                  <a:srgbClr val="374151"/>
                </a:solidFill>
                <a:effectLst/>
                <a:latin typeface="Söhne"/>
              </a:rPr>
              <a:t>The </a:t>
            </a:r>
            <a:r>
              <a:rPr lang="en-US" b="0" i="0" dirty="0" err="1">
                <a:solidFill>
                  <a:srgbClr val="374151"/>
                </a:solidFill>
                <a:effectLst/>
                <a:latin typeface="Söhne"/>
              </a:rPr>
              <a:t>McNemar's</a:t>
            </a:r>
            <a:r>
              <a:rPr lang="en-US" b="0" i="0" dirty="0">
                <a:solidFill>
                  <a:srgbClr val="374151"/>
                </a:solidFill>
                <a:effectLst/>
                <a:latin typeface="Söhne"/>
              </a:rPr>
              <a:t> test (has a p-value of &lt;2e-16) is a statistical test used to compare the performance of two classifiers or models on the same dataset.</a:t>
            </a:r>
          </a:p>
          <a:p>
            <a:pPr algn="l"/>
            <a:r>
              <a:rPr lang="en-US" b="0" i="0" dirty="0">
                <a:solidFill>
                  <a:srgbClr val="374151"/>
                </a:solidFill>
                <a:effectLst/>
                <a:latin typeface="Söhne"/>
              </a:rPr>
              <a:t>Here we use the </a:t>
            </a:r>
            <a:r>
              <a:rPr lang="en-US" b="0" i="0" dirty="0" err="1">
                <a:solidFill>
                  <a:srgbClr val="374151"/>
                </a:solidFill>
                <a:effectLst/>
                <a:latin typeface="Söhne"/>
              </a:rPr>
              <a:t>mcnemar.test</a:t>
            </a:r>
            <a:r>
              <a:rPr lang="en-US" b="0" i="0" dirty="0">
                <a:solidFill>
                  <a:srgbClr val="374151"/>
                </a:solidFill>
                <a:effectLst/>
                <a:latin typeface="Söhne"/>
              </a:rPr>
              <a:t> function in R to perform </a:t>
            </a:r>
            <a:r>
              <a:rPr lang="en-US" b="0" i="0" dirty="0" err="1">
                <a:solidFill>
                  <a:srgbClr val="374151"/>
                </a:solidFill>
                <a:effectLst/>
                <a:latin typeface="Söhne"/>
              </a:rPr>
              <a:t>McNemar's</a:t>
            </a:r>
            <a:r>
              <a:rPr lang="en-US" b="0" i="0" dirty="0">
                <a:solidFill>
                  <a:srgbClr val="374151"/>
                </a:solidFill>
                <a:effectLst/>
                <a:latin typeface="Söhne"/>
              </a:rPr>
              <a:t> test on a confusion matrix generated by our CART model. This function takes the confusion matrix as its input and returns the test statistic (the chi-squared value), the degrees of freedom, and the associated p-value.</a:t>
            </a:r>
          </a:p>
          <a:p>
            <a:pPr algn="l"/>
            <a:r>
              <a:rPr lang="en-US" b="0" i="0" dirty="0">
                <a:solidFill>
                  <a:srgbClr val="374151"/>
                </a:solidFill>
                <a:effectLst/>
                <a:latin typeface="Söhne"/>
              </a:rPr>
              <a:t>The p-value of </a:t>
            </a:r>
            <a:r>
              <a:rPr lang="en-US" b="0" i="0" dirty="0" err="1">
                <a:solidFill>
                  <a:srgbClr val="374151"/>
                </a:solidFill>
                <a:effectLst/>
                <a:latin typeface="Söhne"/>
              </a:rPr>
              <a:t>McNemar's</a:t>
            </a:r>
            <a:r>
              <a:rPr lang="en-US" b="0" i="0" dirty="0">
                <a:solidFill>
                  <a:srgbClr val="374151"/>
                </a:solidFill>
                <a:effectLst/>
                <a:latin typeface="Söhne"/>
              </a:rPr>
              <a:t> test is important because it indicates the statistical significance of the difference between the two classifiers. A low p-value (typically below 0.05) indicates that the difference is statistically significant, meaning that one classifier performs significantly better than the other on the dataset. On the other hand, a high p-value (typically above 0.05) suggests that there is no significant difference in performance between the two classifiers.</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The confusion matrix shows the number of observations that were correctly classified (true positives and true negatives) and incorrectly classified (false positives and false negatives) by the model. The rows of the matrix represent the true class of the observations, while the columns represent the predicted class. The diagonal of the matrix shows the number of correct predictions, while the off-diagonal elements show the number of incorrect predictions.</a:t>
            </a:r>
          </a:p>
          <a:p>
            <a:pPr algn="l">
              <a:buFont typeface="+mj-lt"/>
              <a:buNone/>
            </a:pPr>
            <a:r>
              <a:rPr lang="en-US" b="1" i="0" dirty="0">
                <a:solidFill>
                  <a:srgbClr val="374151"/>
                </a:solidFill>
                <a:effectLst/>
                <a:latin typeface="Söhne"/>
              </a:rPr>
              <a:t>Calculate statistics</a:t>
            </a:r>
            <a:r>
              <a:rPr lang="en-US" b="0" i="0" dirty="0">
                <a:solidFill>
                  <a:srgbClr val="374151"/>
                </a:solidFill>
                <a:effectLst/>
                <a:latin typeface="Söhne"/>
              </a:rPr>
              <a:t>: The </a:t>
            </a:r>
            <a:r>
              <a:rPr lang="en-US" b="0" i="0" dirty="0" err="1">
                <a:solidFill>
                  <a:srgbClr val="374151"/>
                </a:solidFill>
                <a:effectLst/>
                <a:latin typeface="Söhne"/>
              </a:rPr>
              <a:t>confusionMatrix</a:t>
            </a:r>
            <a:r>
              <a:rPr lang="en-US" b="0" i="0" dirty="0">
                <a:solidFill>
                  <a:srgbClr val="374151"/>
                </a:solidFill>
                <a:effectLst/>
                <a:latin typeface="Söhne"/>
              </a:rPr>
              <a:t> function also calculates a number of statistics based on the confusion matrix, including accuracy, precision, recall, F1 score, and the area under the ROC curve. These statistics provide additional information about the performance of the model.</a:t>
            </a:r>
          </a:p>
          <a:p>
            <a:pPr algn="l">
              <a:buFont typeface="+mj-lt"/>
              <a:buNone/>
            </a:pPr>
            <a:r>
              <a:rPr lang="en-US" b="1" i="0" dirty="0">
                <a:solidFill>
                  <a:srgbClr val="374151"/>
                </a:solidFill>
                <a:effectLst/>
                <a:latin typeface="Söhne"/>
              </a:rPr>
              <a:t>Interpret the statistics: </a:t>
            </a:r>
            <a:r>
              <a:rPr lang="en-US" b="0" i="0" dirty="0">
                <a:solidFill>
                  <a:srgbClr val="374151"/>
                </a:solidFill>
                <a:effectLst/>
                <a:latin typeface="Söhne"/>
              </a:rPr>
              <a:t>Accuracy is the proportion of correct predictions, while precision is the proportion of true positives among all predicted positives. Recall is the proportion of true positives among all actual positives. The F1 score is a harmonic mean of precision and recall that balances between the two metrics. The area under the ROC curve measures the trade-off between sensitivity and specificity for different classification thresholds.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Here, we use the ROC curve and AUC (Area Under the ROC Curve) to evaluate the performance of classification models.</a:t>
            </a:r>
          </a:p>
          <a:p>
            <a:pPr algn="l"/>
            <a:r>
              <a:rPr lang="en-US" b="0" i="0" dirty="0">
                <a:solidFill>
                  <a:srgbClr val="374151"/>
                </a:solidFill>
                <a:effectLst/>
                <a:latin typeface="Söhne"/>
              </a:rPr>
              <a:t>The ROC curve and AUC provide a visual and quantitative measure of how well a classification model, such as a CART model, is performing. Specifically, the ROC curve plots the true positive rate (TPR) against the false positive rate (FPR) at different classification thresholds, while the AUC provides a single number (i.e., 0.5 in this case for the model) representing the overall performance of the model. Higher AUC values indicate better model performance.</a:t>
            </a:r>
            <a:endParaRPr lang="en-US" b="0" i="0" dirty="0">
              <a:solidFill>
                <a:srgbClr val="000000"/>
              </a:solidFill>
              <a:effectLst/>
              <a:latin typeface="Söhne"/>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29</a:t>
            </a:fld>
            <a:endParaRPr lang="en-US"/>
          </a:p>
        </p:txBody>
      </p:sp>
    </p:spTree>
    <p:extLst>
      <p:ext uri="{BB962C8B-B14F-4D97-AF65-F5344CB8AC3E}">
        <p14:creationId xmlns:p14="http://schemas.microsoft.com/office/powerpoint/2010/main" val="345554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For predictive modeling techniques we first utilized Logistic Regression where we found the accuracy as 78.17%, which at first seemed to be decent, while looking at the confusion matrix it was observed that the prediction was not done correctly as there were more false positive and false negative values. So, we thought to proceed with other classification model.</a:t>
            </a:r>
            <a:endParaRPr lang="en-US" dirty="0">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30</a:t>
            </a:fld>
            <a:endParaRPr lang="en-US"/>
          </a:p>
        </p:txBody>
      </p:sp>
    </p:spTree>
    <p:extLst>
      <p:ext uri="{BB962C8B-B14F-4D97-AF65-F5344CB8AC3E}">
        <p14:creationId xmlns:p14="http://schemas.microsoft.com/office/powerpoint/2010/main" val="3740721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Here we look at Random Forest, where the </a:t>
            </a:r>
            <a:r>
              <a:rPr lang="en-US" dirty="0" err="1">
                <a:ea typeface="ＭＳ Ｐゴシック"/>
                <a:cs typeface="Calibri"/>
              </a:rPr>
              <a:t>ntree</a:t>
            </a:r>
            <a:r>
              <a:rPr lang="en-US" dirty="0">
                <a:ea typeface="ＭＳ Ｐゴシック"/>
                <a:cs typeface="Calibri"/>
              </a:rPr>
              <a:t> value =5 gave out good results, here while looking at the accuracy is 74% and the confusion matrix is that there are more correct values in true positive and true negative. Now let us take a look at the other n values used to run the model.</a:t>
            </a:r>
            <a:endParaRPr lang="en-US" dirty="0">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31</a:t>
            </a:fld>
            <a:endParaRPr lang="en-US"/>
          </a:p>
        </p:txBody>
      </p:sp>
    </p:spTree>
    <p:extLst>
      <p:ext uri="{BB962C8B-B14F-4D97-AF65-F5344CB8AC3E}">
        <p14:creationId xmlns:p14="http://schemas.microsoft.com/office/powerpoint/2010/main" val="3077769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As we see the different n values taken for running the model. Here all the values have almost close accuracies, where the difference is observed in the confusion matrix which more accurately predicts the outcome. </a:t>
            </a:r>
            <a:endParaRPr lang="en-US" dirty="0" err="1">
              <a:cs typeface="Calibri"/>
            </a:endParaRPr>
          </a:p>
          <a:p>
            <a:r>
              <a:rPr lang="en-US" dirty="0">
                <a:ea typeface="ＭＳ Ｐゴシック"/>
                <a:cs typeface="Calibri"/>
              </a:rPr>
              <a:t>*** If asked ---&gt; Here n=500 was also utilized which gave the same results.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32</a:t>
            </a:fld>
            <a:endParaRPr lang="en-US"/>
          </a:p>
        </p:txBody>
      </p:sp>
    </p:spTree>
    <p:extLst>
      <p:ext uri="{BB962C8B-B14F-4D97-AF65-F5344CB8AC3E}">
        <p14:creationId xmlns:p14="http://schemas.microsoft.com/office/powerpoint/2010/main" val="113594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5</a:t>
            </a:fld>
            <a:endParaRPr lang="en-US"/>
          </a:p>
        </p:txBody>
      </p:sp>
    </p:spTree>
    <p:extLst>
      <p:ext uri="{BB962C8B-B14F-4D97-AF65-F5344CB8AC3E}">
        <p14:creationId xmlns:p14="http://schemas.microsoft.com/office/powerpoint/2010/main" val="3134895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Coming on to the overall preview of the all the pre-processing, models run for the dataset, for Box-cox transformation, centering, Ignored, and Scaled values, </a:t>
            </a:r>
            <a:endParaRPr lang="en-US" dirty="0"/>
          </a:p>
          <a:p>
            <a:r>
              <a:rPr lang="en-US">
                <a:ea typeface="ＭＳ Ｐゴシック"/>
                <a:cs typeface="Calibri"/>
              </a:rPr>
              <a:t>the accuracies, and precisions of the models are almost similar.</a:t>
            </a:r>
            <a:endParaRPr lang="en-US"/>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33</a:t>
            </a:fld>
            <a:endParaRPr lang="en-US"/>
          </a:p>
        </p:txBody>
      </p:sp>
    </p:spTree>
    <p:extLst>
      <p:ext uri="{BB962C8B-B14F-4D97-AF65-F5344CB8AC3E}">
        <p14:creationId xmlns:p14="http://schemas.microsoft.com/office/powerpoint/2010/main" val="4083355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37</a:t>
            </a:fld>
            <a:endParaRPr lang="en-US"/>
          </a:p>
        </p:txBody>
      </p:sp>
    </p:spTree>
    <p:extLst>
      <p:ext uri="{BB962C8B-B14F-4D97-AF65-F5344CB8AC3E}">
        <p14:creationId xmlns:p14="http://schemas.microsoft.com/office/powerpoint/2010/main" val="217964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6</a:t>
            </a:fld>
            <a:endParaRPr lang="en-US"/>
          </a:p>
        </p:txBody>
      </p:sp>
    </p:spTree>
    <p:extLst>
      <p:ext uri="{BB962C8B-B14F-4D97-AF65-F5344CB8AC3E}">
        <p14:creationId xmlns:p14="http://schemas.microsoft.com/office/powerpoint/2010/main" val="300394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a:t>
            </a:fld>
            <a:endParaRPr lang="en-US"/>
          </a:p>
        </p:txBody>
      </p:sp>
    </p:spTree>
    <p:extLst>
      <p:ext uri="{BB962C8B-B14F-4D97-AF65-F5344CB8AC3E}">
        <p14:creationId xmlns:p14="http://schemas.microsoft.com/office/powerpoint/2010/main" val="121290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a:t>
            </a:fld>
            <a:endParaRPr lang="en-US"/>
          </a:p>
        </p:txBody>
      </p:sp>
    </p:spTree>
    <p:extLst>
      <p:ext uri="{BB962C8B-B14F-4D97-AF65-F5344CB8AC3E}">
        <p14:creationId xmlns:p14="http://schemas.microsoft.com/office/powerpoint/2010/main" val="4220186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lubridate package is a popular R package used for working with dates and times.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It provides a set of functions that simplify many common tasks related to working with dates and times, including parsing and formatting dates, extracting components of dates and times, manipulating date and time objects, and performing arithmetic operations on dates and times.</a:t>
            </a:r>
          </a:p>
          <a:p>
            <a:pPr algn="l"/>
            <a:r>
              <a:rPr lang="en-US" sz="2800" b="0" i="0" dirty="0">
                <a:solidFill>
                  <a:srgbClr val="374151"/>
                </a:solidFill>
                <a:effectLst/>
                <a:latin typeface="Söhne"/>
              </a:rPr>
              <a:t>Here are some examples of what you can do with the lubridate package:</a:t>
            </a:r>
          </a:p>
          <a:p>
            <a:pPr algn="l">
              <a:buFont typeface="Arial" panose="020B0604020202020204" pitchFamily="34" charset="0"/>
              <a:buChar char="•"/>
            </a:pPr>
            <a:r>
              <a:rPr lang="en-US" sz="2800" b="0" i="0" dirty="0">
                <a:solidFill>
                  <a:srgbClr val="374151"/>
                </a:solidFill>
                <a:effectLst/>
                <a:latin typeface="Söhne"/>
              </a:rPr>
              <a:t>Parse dates and times from strings using functions like </a:t>
            </a:r>
            <a:r>
              <a:rPr lang="en-US" sz="2800" b="0" i="0" dirty="0" err="1">
                <a:solidFill>
                  <a:srgbClr val="374151"/>
                </a:solidFill>
                <a:effectLst/>
                <a:latin typeface="Söhne"/>
              </a:rPr>
              <a:t>ymd</a:t>
            </a:r>
            <a:r>
              <a:rPr lang="en-US" sz="2800" b="0" i="0" dirty="0">
                <a:solidFill>
                  <a:srgbClr val="374151"/>
                </a:solidFill>
                <a:effectLst/>
                <a:latin typeface="Söhne"/>
              </a:rPr>
              <a:t>() (year-month-day), </a:t>
            </a:r>
            <a:r>
              <a:rPr lang="en-US" sz="2800" b="0" i="0" dirty="0" err="1">
                <a:solidFill>
                  <a:srgbClr val="374151"/>
                </a:solidFill>
                <a:effectLst/>
                <a:latin typeface="Söhne"/>
              </a:rPr>
              <a:t>dmy</a:t>
            </a:r>
            <a:r>
              <a:rPr lang="en-US" sz="2800" b="0" i="0" dirty="0">
                <a:solidFill>
                  <a:srgbClr val="374151"/>
                </a:solidFill>
                <a:effectLst/>
                <a:latin typeface="Söhne"/>
              </a:rPr>
              <a:t>() (day-month-year), and </a:t>
            </a:r>
            <a:r>
              <a:rPr lang="en-US" sz="2800" b="0" i="0" dirty="0" err="1">
                <a:solidFill>
                  <a:srgbClr val="374151"/>
                </a:solidFill>
                <a:effectLst/>
                <a:latin typeface="Söhne"/>
              </a:rPr>
              <a:t>hms</a:t>
            </a:r>
            <a:r>
              <a:rPr lang="en-US" sz="2800" b="0" i="0" dirty="0">
                <a:solidFill>
                  <a:srgbClr val="374151"/>
                </a:solidFill>
                <a:effectLst/>
                <a:latin typeface="Söhne"/>
              </a:rPr>
              <a:t>() (hours-minutes-seconds).</a:t>
            </a:r>
          </a:p>
          <a:p>
            <a:pPr algn="l">
              <a:buFont typeface="Arial" panose="020B0604020202020204" pitchFamily="34" charset="0"/>
              <a:buChar char="•"/>
            </a:pPr>
            <a:r>
              <a:rPr lang="en-US" sz="2800" b="0" i="0" dirty="0">
                <a:solidFill>
                  <a:srgbClr val="374151"/>
                </a:solidFill>
                <a:effectLst/>
                <a:latin typeface="Söhne"/>
              </a:rPr>
              <a:t>Extract components of dates and times using functions like year(), month(), day(), hour(), minute(), and second().</a:t>
            </a:r>
          </a:p>
          <a:p>
            <a:pPr algn="l">
              <a:buFont typeface="Arial" panose="020B0604020202020204" pitchFamily="34" charset="0"/>
              <a:buChar char="•"/>
            </a:pPr>
            <a:r>
              <a:rPr lang="en-US" sz="2800" b="0" i="0" dirty="0">
                <a:solidFill>
                  <a:srgbClr val="374151"/>
                </a:solidFill>
                <a:effectLst/>
                <a:latin typeface="Söhne"/>
              </a:rPr>
              <a:t>Manipulate date and time objects using functions like </a:t>
            </a:r>
            <a:r>
              <a:rPr lang="en-US" sz="2800" b="0" i="0" dirty="0" err="1">
                <a:solidFill>
                  <a:srgbClr val="374151"/>
                </a:solidFill>
                <a:effectLst/>
                <a:latin typeface="Söhne"/>
              </a:rPr>
              <a:t>ymd</a:t>
            </a:r>
            <a:r>
              <a:rPr lang="en-US" sz="2800" b="0" i="0" dirty="0">
                <a:solidFill>
                  <a:srgbClr val="374151"/>
                </a:solidFill>
                <a:effectLst/>
                <a:latin typeface="Söhne"/>
              </a:rPr>
              <a:t>() (year-month-day), </a:t>
            </a:r>
            <a:r>
              <a:rPr lang="en-US" sz="2800" b="0" i="0" dirty="0" err="1">
                <a:solidFill>
                  <a:srgbClr val="374151"/>
                </a:solidFill>
                <a:effectLst/>
                <a:latin typeface="Söhne"/>
              </a:rPr>
              <a:t>dweeks</a:t>
            </a:r>
            <a:r>
              <a:rPr lang="en-US" sz="2800" b="0" i="0" dirty="0">
                <a:solidFill>
                  <a:srgbClr val="374151"/>
                </a:solidFill>
                <a:effectLst/>
                <a:latin typeface="Söhne"/>
              </a:rPr>
              <a:t>() (days plus weeks), </a:t>
            </a:r>
            <a:r>
              <a:rPr lang="en-US" sz="2800" b="0" i="0" dirty="0" err="1">
                <a:solidFill>
                  <a:srgbClr val="374151"/>
                </a:solidFill>
                <a:effectLst/>
                <a:latin typeface="Söhne"/>
              </a:rPr>
              <a:t>dmonths</a:t>
            </a:r>
            <a:r>
              <a:rPr lang="en-US" sz="2800" b="0" i="0" dirty="0">
                <a:solidFill>
                  <a:srgbClr val="374151"/>
                </a:solidFill>
                <a:effectLst/>
                <a:latin typeface="Söhne"/>
              </a:rPr>
              <a:t>() (days plus months), and </a:t>
            </a:r>
            <a:r>
              <a:rPr lang="en-US" sz="2800" b="0" i="0" dirty="0" err="1">
                <a:solidFill>
                  <a:srgbClr val="374151"/>
                </a:solidFill>
                <a:effectLst/>
                <a:latin typeface="Söhne"/>
              </a:rPr>
              <a:t>dyears</a:t>
            </a:r>
            <a:r>
              <a:rPr lang="en-US" sz="2800" b="0" i="0" dirty="0">
                <a:solidFill>
                  <a:srgbClr val="374151"/>
                </a:solidFill>
                <a:effectLst/>
                <a:latin typeface="Söhne"/>
              </a:rPr>
              <a:t>() (days plus years).</a:t>
            </a:r>
          </a:p>
          <a:p>
            <a:pPr algn="l">
              <a:buFont typeface="Arial" panose="020B0604020202020204" pitchFamily="34" charset="0"/>
              <a:buChar char="•"/>
            </a:pPr>
            <a:r>
              <a:rPr lang="en-US" sz="2800" b="0" i="0" dirty="0">
                <a:solidFill>
                  <a:srgbClr val="374151"/>
                </a:solidFill>
                <a:effectLst/>
                <a:latin typeface="Söhne"/>
              </a:rPr>
              <a:t>Perform arithmetic operations on dates and times using functions like %m+% (add months), %m-% (subtract months), %d+% (add days), and %d-% (subtract days).</a:t>
            </a: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9</a:t>
            </a:fld>
            <a:endParaRPr lang="en-US"/>
          </a:p>
        </p:txBody>
      </p:sp>
    </p:spTree>
    <p:extLst>
      <p:ext uri="{BB962C8B-B14F-4D97-AF65-F5344CB8AC3E}">
        <p14:creationId xmlns:p14="http://schemas.microsoft.com/office/powerpoint/2010/main" val="389183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10</a:t>
            </a:fld>
            <a:endParaRPr lang="en-US"/>
          </a:p>
        </p:txBody>
      </p:sp>
    </p:spTree>
    <p:extLst>
      <p:ext uri="{BB962C8B-B14F-4D97-AF65-F5344CB8AC3E}">
        <p14:creationId xmlns:p14="http://schemas.microsoft.com/office/powerpoint/2010/main" val="4196424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caret package is a practical tool that enables a modeler to remove non-informative data points during the variable selection process of data modeling.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Regardless of the modeling process being used, or of the specific purpose for a particular model, the removal of non-informative predictors is a good idea. </a:t>
            </a: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Leaving such variables in a model only adds extra complexity, without any corresponding payoff in model accuracy or quality.</a:t>
            </a:r>
          </a:p>
          <a:p>
            <a:pPr marL="457200" marR="0">
              <a:lnSpc>
                <a:spcPct val="107000"/>
              </a:lnSpc>
              <a:spcBef>
                <a:spcPts val="0"/>
              </a:spcBef>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nearZeroVar: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saveMetrics = FALSE,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vector of integers corresponding to the column positions of the problematic predictors. </a:t>
            </a: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saveMetrics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TRUE, a data frame with columns: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freqRatio</a:t>
            </a: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ratio of frequencies for the most common value over the second most common value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percentUnique</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percentage of unique data points out of the total number of data points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zeroVar</a:t>
            </a: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vector of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whether the predictor has only one distinct value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nzv</a:t>
            </a: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vector of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whether the predictor is a near zero variance predictor.</a:t>
            </a:r>
            <a:endParaRPr lang="en-US" b="0" i="0" dirty="0">
              <a:solidFill>
                <a:srgbClr val="000000"/>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EE6C91BF-2438-456F-89A3-B911DA84D95D}" type="slidenum">
              <a:rPr lang="en-US" smtClean="0"/>
              <a:t>11</a:t>
            </a:fld>
            <a:endParaRPr lang="en-US"/>
          </a:p>
        </p:txBody>
      </p:sp>
    </p:spTree>
    <p:extLst>
      <p:ext uri="{BB962C8B-B14F-4D97-AF65-F5344CB8AC3E}">
        <p14:creationId xmlns:p14="http://schemas.microsoft.com/office/powerpoint/2010/main" val="108221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07" cy="685800"/>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6" cy="685800"/>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152400"/>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4.png"/><Relationship Id="rId4" Type="http://schemas.openxmlformats.org/officeDocument/2006/relationships/diagramLayout" Target="../diagrams/layout1.xml"/><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4712418"/>
            <a:ext cx="12039600" cy="333720"/>
          </a:xfrm>
        </p:spPr>
        <p:txBody>
          <a:bodyPr/>
          <a:lstStyle/>
          <a:p>
            <a:r>
              <a:rPr lang="en-US" sz="1600" b="1" dirty="0">
                <a:solidFill>
                  <a:schemeClr val="accent6"/>
                </a:solidFill>
              </a:rPr>
              <a:t>TEAM VERSATILE — Vehicle Loan default prediction</a:t>
            </a:r>
            <a:r>
              <a:rPr lang="en-US" sz="1400" b="1" i="0" u="none" strike="noStrike" baseline="0" dirty="0">
                <a:solidFill>
                  <a:schemeClr val="accent6"/>
                </a:solidFill>
                <a:latin typeface="Calibri" panose="020F0502020204030204" pitchFamily="34" charset="0"/>
              </a:rPr>
              <a:t> </a:t>
            </a:r>
            <a:br>
              <a:rPr lang="en-US" sz="1400" b="1" i="0" u="none" strike="noStrike" baseline="0" dirty="0">
                <a:solidFill>
                  <a:schemeClr val="accent6"/>
                </a:solidFill>
                <a:latin typeface="Calibri" panose="020F0502020204030204" pitchFamily="34" charset="0"/>
              </a:rPr>
            </a:br>
            <a:endParaRPr lang="en-US" sz="1600" b="1" dirty="0">
              <a:solidFill>
                <a:schemeClr val="accent6"/>
              </a:solidFill>
            </a:endParaRPr>
          </a:p>
        </p:txBody>
      </p:sp>
      <p:pic>
        <p:nvPicPr>
          <p:cNvPr id="3" name="Picture 2">
            <a:extLst>
              <a:ext uri="{FF2B5EF4-FFF2-40B4-BE49-F238E27FC236}">
                <a16:creationId xmlns:a16="http://schemas.microsoft.com/office/drawing/2014/main" id="{212B7BD4-3A83-D54E-F94A-BA62A7400AA4}"/>
              </a:ext>
            </a:extLst>
          </p:cNvPr>
          <p:cNvPicPr>
            <a:picLocks noChangeAspect="1"/>
          </p:cNvPicPr>
          <p:nvPr/>
        </p:nvPicPr>
        <p:blipFill>
          <a:blip r:embed="rId2"/>
          <a:stretch>
            <a:fillRect/>
          </a:stretch>
        </p:blipFill>
        <p:spPr>
          <a:xfrm>
            <a:off x="0" y="0"/>
            <a:ext cx="7010400" cy="4673600"/>
          </a:xfrm>
          <a:prstGeom prst="rect">
            <a:avLst/>
          </a:prstGeom>
        </p:spPr>
      </p:pic>
    </p:spTree>
    <p:extLst>
      <p:ext uri="{BB962C8B-B14F-4D97-AF65-F5344CB8AC3E}">
        <p14:creationId xmlns:p14="http://schemas.microsoft.com/office/powerpoint/2010/main" val="414593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5BF7B-28A3-1300-5FA5-FADBFD863C87}"/>
              </a:ext>
            </a:extLst>
          </p:cNvPr>
          <p:cNvPicPr>
            <a:picLocks noChangeAspect="1"/>
          </p:cNvPicPr>
          <p:nvPr/>
        </p:nvPicPr>
        <p:blipFill>
          <a:blip r:embed="rId3"/>
          <a:stretch>
            <a:fillRect/>
          </a:stretch>
        </p:blipFill>
        <p:spPr>
          <a:xfrm>
            <a:off x="2001626" y="1031014"/>
            <a:ext cx="8188748" cy="5382307"/>
          </a:xfrm>
          <a:prstGeom prst="rect">
            <a:avLst/>
          </a:prstGeom>
        </p:spPr>
      </p:pic>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634461" y="272638"/>
            <a:ext cx="5696357"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11" name="Rectangle 10">
            <a:extLst>
              <a:ext uri="{FF2B5EF4-FFF2-40B4-BE49-F238E27FC236}">
                <a16:creationId xmlns:a16="http://schemas.microsoft.com/office/drawing/2014/main" id="{43EA93AA-D42E-90C4-0261-B39519B3B5DA}"/>
              </a:ext>
            </a:extLst>
          </p:cNvPr>
          <p:cNvSpPr/>
          <p:nvPr/>
        </p:nvSpPr>
        <p:spPr>
          <a:xfrm>
            <a:off x="2115926" y="6251356"/>
            <a:ext cx="4762500" cy="161965"/>
          </a:xfrm>
          <a:prstGeom prst="rect">
            <a:avLst/>
          </a:prstGeom>
          <a:noFill/>
          <a:ln w="1905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FD21F0-1A31-D7F6-1319-8DE3108708DE}"/>
              </a:ext>
            </a:extLst>
          </p:cNvPr>
          <p:cNvSpPr txBox="1"/>
          <p:nvPr/>
        </p:nvSpPr>
        <p:spPr>
          <a:xfrm>
            <a:off x="3048000" y="642312"/>
            <a:ext cx="6096000" cy="369332"/>
          </a:xfrm>
          <a:prstGeom prst="rect">
            <a:avLst/>
          </a:prstGeom>
          <a:noFill/>
        </p:spPr>
        <p:txBody>
          <a:bodyPr wrap="square">
            <a:spAutoFit/>
          </a:bodyPr>
          <a:lstStyle/>
          <a:p>
            <a:r>
              <a:rPr lang="en-US" dirty="0"/>
              <a:t>Added a new column, AGE at the bottom of to the data frame</a:t>
            </a:r>
          </a:p>
        </p:txBody>
      </p:sp>
      <p:sp>
        <p:nvSpPr>
          <p:cNvPr id="9" name="Rectangle 8">
            <a:extLst>
              <a:ext uri="{FF2B5EF4-FFF2-40B4-BE49-F238E27FC236}">
                <a16:creationId xmlns:a16="http://schemas.microsoft.com/office/drawing/2014/main" id="{49146269-3246-3651-BDCE-95BE39F1FBEF}"/>
              </a:ext>
            </a:extLst>
          </p:cNvPr>
          <p:cNvSpPr/>
          <p:nvPr/>
        </p:nvSpPr>
        <p:spPr>
          <a:xfrm>
            <a:off x="2837419" y="1069755"/>
            <a:ext cx="1755007" cy="228601"/>
          </a:xfrm>
          <a:prstGeom prst="rect">
            <a:avLst/>
          </a:prstGeom>
          <a:noFill/>
          <a:ln w="1905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53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415B1-1863-9860-9152-88701AAAB210}"/>
              </a:ext>
            </a:extLst>
          </p:cNvPr>
          <p:cNvPicPr>
            <a:picLocks noChangeAspect="1"/>
          </p:cNvPicPr>
          <p:nvPr/>
        </p:nvPicPr>
        <p:blipFill>
          <a:blip r:embed="rId3"/>
          <a:stretch>
            <a:fillRect/>
          </a:stretch>
        </p:blipFill>
        <p:spPr>
          <a:xfrm>
            <a:off x="457200" y="1274679"/>
            <a:ext cx="4694442" cy="5202321"/>
          </a:xfrm>
          <a:prstGeom prst="rect">
            <a:avLst/>
          </a:prstGeom>
        </p:spPr>
      </p:pic>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Removal of Near-zero Variance Predictors</a:t>
            </a:r>
          </a:p>
          <a:p>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406400" y="750190"/>
            <a:ext cx="4394200" cy="357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marR="0" lvl="0" indent="-342900" algn="l" defTabSz="914400" rtl="0" eaLnBrk="1" fontAlgn="base" latinLnBrk="0" hangingPunct="1">
              <a:lnSpc>
                <a:spcPct val="107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16020"/>
                </a:solidFill>
                <a:effectLst/>
                <a:uLnTx/>
                <a:uFillTx/>
                <a:latin typeface="Calibri"/>
                <a:ea typeface="Calibri"/>
                <a:cs typeface="Calibri"/>
              </a:rPr>
              <a:t>Removal of Near-Zero Variance Predictors</a:t>
            </a:r>
            <a:endParaRPr kumimoji="0" lang="en-US" sz="1800" b="0" i="0" u="none" strike="noStrike" kern="0" cap="none" spc="0" normalizeH="0" baseline="0" noProof="0" dirty="0">
              <a:ln>
                <a:noFill/>
              </a:ln>
              <a:solidFill>
                <a:srgbClr val="116020"/>
              </a:solidFill>
              <a:effectLst/>
              <a:uLnTx/>
              <a:uFillTx/>
              <a:latin typeface="Calibri"/>
              <a:ea typeface="Calibri"/>
              <a:cs typeface="Calibri"/>
            </a:endParaRPr>
          </a:p>
        </p:txBody>
      </p:sp>
      <p:sp>
        <p:nvSpPr>
          <p:cNvPr id="8" name="Rectangle 7">
            <a:extLst>
              <a:ext uri="{FF2B5EF4-FFF2-40B4-BE49-F238E27FC236}">
                <a16:creationId xmlns:a16="http://schemas.microsoft.com/office/drawing/2014/main" id="{B46BB21A-1034-8D9A-8B0F-5B79F5F6EE12}"/>
              </a:ext>
            </a:extLst>
          </p:cNvPr>
          <p:cNvSpPr/>
          <p:nvPr/>
        </p:nvSpPr>
        <p:spPr>
          <a:xfrm>
            <a:off x="449317" y="5028839"/>
            <a:ext cx="4694442" cy="144816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Left Arrow 10">
            <a:extLst>
              <a:ext uri="{FF2B5EF4-FFF2-40B4-BE49-F238E27FC236}">
                <a16:creationId xmlns:a16="http://schemas.microsoft.com/office/drawing/2014/main" id="{5B655487-ED3A-6666-CD84-B6D1F36DC811}"/>
              </a:ext>
            </a:extLst>
          </p:cNvPr>
          <p:cNvSpPr/>
          <p:nvPr/>
        </p:nvSpPr>
        <p:spPr>
          <a:xfrm>
            <a:off x="5374502" y="4846374"/>
            <a:ext cx="3045362" cy="1630626"/>
          </a:xfrm>
          <a:prstGeom prst="leftArrowCallout">
            <a:avLst/>
          </a:prstGeom>
          <a:solidFill>
            <a:srgbClr val="0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To Be Removed!</a:t>
            </a:r>
          </a:p>
          <a:p>
            <a:pPr algn="ctr"/>
            <a:r>
              <a:rPr lang="en-US" b="1" dirty="0">
                <a:solidFill>
                  <a:schemeClr val="bg1"/>
                </a:solidFill>
              </a:rPr>
              <a:t>12 Near-Zero Variance Variables Identified</a:t>
            </a:r>
          </a:p>
        </p:txBody>
      </p:sp>
      <p:sp>
        <p:nvSpPr>
          <p:cNvPr id="17" name="Google Shape;95;p2">
            <a:extLst>
              <a:ext uri="{FF2B5EF4-FFF2-40B4-BE49-F238E27FC236}">
                <a16:creationId xmlns:a16="http://schemas.microsoft.com/office/drawing/2014/main" id="{31951A83-7953-A3C0-F3F6-2F83F16F1C44}"/>
              </a:ext>
            </a:extLst>
          </p:cNvPr>
          <p:cNvSpPr txBox="1">
            <a:spLocks/>
          </p:cNvSpPr>
          <p:nvPr/>
        </p:nvSpPr>
        <p:spPr>
          <a:xfrm>
            <a:off x="5590157" y="1828800"/>
            <a:ext cx="5585843" cy="2176165"/>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b="1" kern="0" dirty="0">
                <a:cs typeface="Times New Roman" panose="02020603050405020304" pitchFamily="18" charset="0"/>
              </a:rPr>
              <a:t>Removal of Near-zero Variance Predictors</a:t>
            </a:r>
            <a:r>
              <a:rPr lang="en-US" b="1" kern="0" dirty="0">
                <a:solidFill>
                  <a:srgbClr val="116020"/>
                </a:solidFill>
                <a:cs typeface="Times New Roman" panose="02020603050405020304" pitchFamily="18" charset="0"/>
              </a:rPr>
              <a:t>:</a:t>
            </a:r>
          </a:p>
          <a:p>
            <a:pPr marL="0" marR="0" lvl="0" indent="0" algn="l" defTabSz="914400" rtl="0" eaLnBrk="1" fontAlgn="base" latinLnBrk="0" hangingPunct="1">
              <a:lnSpc>
                <a:spcPct val="100000"/>
              </a:lnSpc>
              <a:spcBef>
                <a:spcPts val="0"/>
              </a:spcBef>
              <a:spcAft>
                <a:spcPct val="0"/>
              </a:spcAft>
              <a:buClrTx/>
              <a:buSzPct val="100000"/>
              <a:tabLst/>
              <a:defRPr/>
            </a:pPr>
            <a:endParaRPr lang="en-US" kern="0" dirty="0">
              <a:solidFill>
                <a:srgbClr val="116020"/>
              </a:solidFill>
              <a:cs typeface="Times New Roman" panose="02020603050405020304" pitchFamily="18" charset="0"/>
            </a:endParaRP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b="1" kern="0" dirty="0">
                <a:solidFill>
                  <a:srgbClr val="116020"/>
                </a:solidFill>
                <a:cs typeface="Times New Roman" panose="02020603050405020304" pitchFamily="18" charset="0"/>
              </a:rPr>
              <a:t>12 data points or non-informative predictors </a:t>
            </a:r>
            <a:r>
              <a:rPr lang="en-US" kern="0" dirty="0">
                <a:solidFill>
                  <a:srgbClr val="116020"/>
                </a:solidFill>
                <a:cs typeface="Times New Roman" panose="02020603050405020304" pitchFamily="18" charset="0"/>
              </a:rPr>
              <a:t>identified during the variable selection process. </a:t>
            </a:r>
          </a:p>
          <a:p>
            <a:pPr marL="0" marR="0" lvl="0" indent="0" algn="l" defTabSz="914400" rtl="0" eaLnBrk="1" fontAlgn="base" latinLnBrk="0" hangingPunct="1">
              <a:lnSpc>
                <a:spcPct val="100000"/>
              </a:lnSpc>
              <a:spcBef>
                <a:spcPts val="0"/>
              </a:spcBef>
              <a:spcAft>
                <a:spcPct val="0"/>
              </a:spcAft>
              <a:buClrTx/>
              <a:buSzPct val="100000"/>
              <a:tabLst/>
              <a:defRPr/>
            </a:pPr>
            <a:endParaRPr lang="en-US" kern="0" dirty="0">
              <a:solidFill>
                <a:srgbClr val="116020"/>
              </a:solidFill>
              <a:cs typeface="Times New Roman" panose="02020603050405020304" pitchFamily="18" charset="0"/>
            </a:endParaRP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b="1" kern="0" dirty="0">
                <a:solidFill>
                  <a:srgbClr val="116020"/>
                </a:solidFill>
                <a:cs typeface="Times New Roman" panose="02020603050405020304" pitchFamily="18" charset="0"/>
              </a:rPr>
              <a:t>30 variables </a:t>
            </a:r>
            <a:r>
              <a:rPr lang="en-US" kern="0" dirty="0">
                <a:solidFill>
                  <a:srgbClr val="116020"/>
                </a:solidFill>
                <a:cs typeface="Times New Roman" panose="02020603050405020304" pitchFamily="18" charset="0"/>
              </a:rPr>
              <a:t>with high predictive capabilities were identified as final PREDICTORS for modeling.</a:t>
            </a:r>
          </a:p>
          <a:p>
            <a:pPr marL="0" marR="0" lvl="0" indent="0" algn="l" defTabSz="914400" rtl="0" eaLnBrk="1" fontAlgn="base" latinLnBrk="0" hangingPunct="1">
              <a:lnSpc>
                <a:spcPct val="100000"/>
              </a:lnSpc>
              <a:spcBef>
                <a:spcPts val="0"/>
              </a:spcBef>
              <a:spcAft>
                <a:spcPct val="0"/>
              </a:spcAft>
              <a:buClrTx/>
              <a:buSzPct val="100000"/>
              <a:tabLst/>
              <a:defRPr/>
            </a:pPr>
            <a:endParaRPr lang="en-US" kern="0" dirty="0">
              <a:solidFill>
                <a:srgbClr val="116020"/>
              </a:solidFill>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ct val="0"/>
              </a:spcAft>
              <a:buClrTx/>
              <a:buSzPct val="100000"/>
              <a:tabLst/>
              <a:defRPr/>
            </a:pPr>
            <a:endParaRPr kumimoji="0" lang="en-US" b="0" i="0" u="none" strike="noStrike" kern="0" cap="none" spc="0" normalizeH="0" baseline="0" noProof="0" dirty="0">
              <a:ln>
                <a:noFill/>
              </a:ln>
              <a:solidFill>
                <a:srgbClr val="11602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66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4631E1-A800-5D3E-0C95-26CCDBB6BC36}"/>
              </a:ext>
            </a:extLst>
          </p:cNvPr>
          <p:cNvPicPr>
            <a:picLocks noChangeAspect="1"/>
          </p:cNvPicPr>
          <p:nvPr/>
        </p:nvPicPr>
        <p:blipFill>
          <a:blip r:embed="rId3"/>
          <a:stretch>
            <a:fillRect/>
          </a:stretch>
        </p:blipFill>
        <p:spPr>
          <a:xfrm>
            <a:off x="5245489" y="3144494"/>
            <a:ext cx="5939591" cy="2464362"/>
          </a:xfrm>
          <a:prstGeom prst="rect">
            <a:avLst/>
          </a:prstGeom>
        </p:spPr>
      </p:pic>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(Raw Data Sets)</a:t>
            </a:r>
          </a:p>
          <a:p>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3048000" y="634294"/>
            <a:ext cx="5486400"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800" b="1" kern="0" dirty="0">
                <a:ea typeface="+mn-lt"/>
                <a:cs typeface="+mn-lt"/>
              </a:rPr>
              <a:t>Vehicle Loan Data Set </a:t>
            </a:r>
            <a:r>
              <a:rPr lang="en-US" sz="1800" b="1" kern="0" dirty="0">
                <a:highlight>
                  <a:srgbClr val="FFFF00"/>
                </a:highlight>
                <a:ea typeface="+mn-lt"/>
                <a:cs typeface="+mn-lt"/>
              </a:rPr>
              <a:t>(RAW DATA): Missing Values</a:t>
            </a:r>
            <a:endParaRPr lang="en-US" sz="1800" kern="0" dirty="0">
              <a:ea typeface="+mn-lt"/>
              <a:cs typeface="+mn-lt"/>
            </a:endParaRPr>
          </a:p>
        </p:txBody>
      </p:sp>
      <p:sp>
        <p:nvSpPr>
          <p:cNvPr id="8" name="Google Shape;95;p2">
            <a:extLst>
              <a:ext uri="{FF2B5EF4-FFF2-40B4-BE49-F238E27FC236}">
                <a16:creationId xmlns:a16="http://schemas.microsoft.com/office/drawing/2014/main" id="{840E91D3-D0C8-6904-87B2-8BD907B1E54D}"/>
              </a:ext>
            </a:extLst>
          </p:cNvPr>
          <p:cNvSpPr txBox="1">
            <a:spLocks/>
          </p:cNvSpPr>
          <p:nvPr/>
        </p:nvSpPr>
        <p:spPr>
          <a:xfrm>
            <a:off x="1936226" y="5530716"/>
            <a:ext cx="3286753" cy="785344"/>
          </a:xfrm>
          <a:prstGeom prst="rect">
            <a:avLst/>
          </a:prstGeom>
          <a:noFill/>
          <a:ln w="28575">
            <a:solidFill>
              <a:srgbClr val="C00000"/>
            </a:solid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sz="1600" b="1" kern="0" dirty="0">
                <a:cs typeface="Times New Roman" panose="02020603050405020304" pitchFamily="18" charset="0"/>
              </a:rPr>
              <a:t>EMPLOYMENT_TYPE</a:t>
            </a:r>
            <a:r>
              <a:rPr lang="en-US" sz="1600" b="1" kern="0" dirty="0">
                <a:solidFill>
                  <a:srgbClr val="116020"/>
                </a:solidFill>
                <a:cs typeface="Times New Roman" panose="02020603050405020304" pitchFamily="18" charset="0"/>
              </a:rPr>
              <a:t>:</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sz="1600" b="1" kern="0" dirty="0">
                <a:solidFill>
                  <a:srgbClr val="116020"/>
                </a:solidFill>
                <a:cs typeface="Times New Roman" panose="02020603050405020304" pitchFamily="18" charset="0"/>
              </a:rPr>
              <a:t>7,661 missing values identified</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endParaRPr kumimoji="0" lang="en-US" b="0" i="0" u="none" strike="noStrike" kern="0" cap="none" spc="0" normalizeH="0" baseline="0" noProof="0" dirty="0">
              <a:ln>
                <a:noFill/>
              </a:ln>
              <a:solidFill>
                <a:srgbClr val="116020"/>
              </a:solidFill>
              <a:effectLst/>
              <a:uLnTx/>
              <a:uFillTx/>
              <a:latin typeface="Times New Roman" panose="02020603050405020304" pitchFamily="18" charset="0"/>
              <a:cs typeface="Times New Roman" panose="02020603050405020304" pitchFamily="18" charset="0"/>
            </a:endParaRPr>
          </a:p>
        </p:txBody>
      </p:sp>
      <p:sp>
        <p:nvSpPr>
          <p:cNvPr id="10" name="Arrow: Curved Right 9">
            <a:extLst>
              <a:ext uri="{FF2B5EF4-FFF2-40B4-BE49-F238E27FC236}">
                <a16:creationId xmlns:a16="http://schemas.microsoft.com/office/drawing/2014/main" id="{67B9D19C-0E64-BE91-E6B8-1D1BBFD35D25}"/>
              </a:ext>
            </a:extLst>
          </p:cNvPr>
          <p:cNvSpPr/>
          <p:nvPr/>
        </p:nvSpPr>
        <p:spPr>
          <a:xfrm>
            <a:off x="228600" y="2734661"/>
            <a:ext cx="1641594" cy="3581399"/>
          </a:xfrm>
          <a:prstGeom prst="curvedRightArrow">
            <a:avLst>
              <a:gd name="adj1" fmla="val 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Bent-Up 14">
            <a:extLst>
              <a:ext uri="{FF2B5EF4-FFF2-40B4-BE49-F238E27FC236}">
                <a16:creationId xmlns:a16="http://schemas.microsoft.com/office/drawing/2014/main" id="{47A904D9-27FA-395B-E827-38673B5A9B32}"/>
              </a:ext>
            </a:extLst>
          </p:cNvPr>
          <p:cNvSpPr/>
          <p:nvPr/>
        </p:nvSpPr>
        <p:spPr>
          <a:xfrm>
            <a:off x="5245489" y="5565030"/>
            <a:ext cx="5803511" cy="6696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FA7007-9E03-7D26-B196-78819192669C}"/>
              </a:ext>
            </a:extLst>
          </p:cNvPr>
          <p:cNvSpPr/>
          <p:nvPr/>
        </p:nvSpPr>
        <p:spPr>
          <a:xfrm>
            <a:off x="10342804" y="3144494"/>
            <a:ext cx="842276" cy="242053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8CEBA7-491B-F15B-C97F-F1E39F10921C}"/>
              </a:ext>
            </a:extLst>
          </p:cNvPr>
          <p:cNvPicPr>
            <a:picLocks noChangeAspect="1"/>
          </p:cNvPicPr>
          <p:nvPr/>
        </p:nvPicPr>
        <p:blipFill>
          <a:blip r:embed="rId4"/>
          <a:stretch>
            <a:fillRect/>
          </a:stretch>
        </p:blipFill>
        <p:spPr>
          <a:xfrm>
            <a:off x="349480" y="1054907"/>
            <a:ext cx="6842706" cy="2167727"/>
          </a:xfrm>
          <a:prstGeom prst="rect">
            <a:avLst/>
          </a:prstGeom>
        </p:spPr>
      </p:pic>
      <p:sp>
        <p:nvSpPr>
          <p:cNvPr id="9" name="Rectangle 8">
            <a:extLst>
              <a:ext uri="{FF2B5EF4-FFF2-40B4-BE49-F238E27FC236}">
                <a16:creationId xmlns:a16="http://schemas.microsoft.com/office/drawing/2014/main" id="{58936D23-BF88-BAF9-294A-89DC14EB9D48}"/>
              </a:ext>
            </a:extLst>
          </p:cNvPr>
          <p:cNvSpPr/>
          <p:nvPr/>
        </p:nvSpPr>
        <p:spPr>
          <a:xfrm>
            <a:off x="646097" y="2725136"/>
            <a:ext cx="609600" cy="3228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88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IMPUTATION (raw data set</a:t>
            </a:r>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4071682" y="638235"/>
            <a:ext cx="3439035"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800" b="1" kern="0" dirty="0">
                <a:highlight>
                  <a:srgbClr val="FFFF00"/>
                </a:highlight>
                <a:ea typeface="+mn-lt"/>
                <a:cs typeface="+mn-lt"/>
              </a:rPr>
              <a:t>Imputation</a:t>
            </a:r>
            <a:r>
              <a:rPr lang="en-US" sz="1800" b="1" kern="0" dirty="0">
                <a:ea typeface="+mn-lt"/>
                <a:cs typeface="+mn-lt"/>
              </a:rPr>
              <a:t> of Missing Values</a:t>
            </a:r>
            <a:endParaRPr lang="en-US" sz="1800" kern="0" dirty="0">
              <a:ea typeface="+mn-lt"/>
              <a:cs typeface="+mn-lt"/>
            </a:endParaRPr>
          </a:p>
        </p:txBody>
      </p:sp>
      <p:sp>
        <p:nvSpPr>
          <p:cNvPr id="25" name="TextBox 24">
            <a:extLst>
              <a:ext uri="{FF2B5EF4-FFF2-40B4-BE49-F238E27FC236}">
                <a16:creationId xmlns:a16="http://schemas.microsoft.com/office/drawing/2014/main" id="{8B3471AB-6CA9-6BD0-30BC-0C899C06C099}"/>
              </a:ext>
            </a:extLst>
          </p:cNvPr>
          <p:cNvSpPr txBox="1"/>
          <p:nvPr/>
        </p:nvSpPr>
        <p:spPr>
          <a:xfrm>
            <a:off x="376495" y="932149"/>
            <a:ext cx="7781409" cy="338554"/>
          </a:xfrm>
          <a:prstGeom prst="rect">
            <a:avLst/>
          </a:prstGeom>
          <a:noFill/>
        </p:spPr>
        <p:txBody>
          <a:bodyPr wrap="square">
            <a:spAutoFit/>
          </a:bodyPr>
          <a:lstStyle/>
          <a:p>
            <a:r>
              <a:rPr lang="en-US" sz="1600" dirty="0"/>
              <a:t>Dynamic imputation of missing values with mode depending on the data type</a:t>
            </a:r>
          </a:p>
        </p:txBody>
      </p:sp>
      <p:grpSp>
        <p:nvGrpSpPr>
          <p:cNvPr id="15" name="Group 14">
            <a:extLst>
              <a:ext uri="{FF2B5EF4-FFF2-40B4-BE49-F238E27FC236}">
                <a16:creationId xmlns:a16="http://schemas.microsoft.com/office/drawing/2014/main" id="{8741B350-1842-E3F6-F2BE-4129265A05B8}"/>
              </a:ext>
            </a:extLst>
          </p:cNvPr>
          <p:cNvGrpSpPr/>
          <p:nvPr/>
        </p:nvGrpSpPr>
        <p:grpSpPr>
          <a:xfrm>
            <a:off x="228600" y="1356666"/>
            <a:ext cx="11022429" cy="4931443"/>
            <a:chOff x="228600" y="1356666"/>
            <a:chExt cx="11022429" cy="4931443"/>
          </a:xfrm>
        </p:grpSpPr>
        <p:pic>
          <p:nvPicPr>
            <p:cNvPr id="14" name="Picture 13">
              <a:extLst>
                <a:ext uri="{FF2B5EF4-FFF2-40B4-BE49-F238E27FC236}">
                  <a16:creationId xmlns:a16="http://schemas.microsoft.com/office/drawing/2014/main" id="{4FD1A34C-2249-3587-ECDF-9A3712BB965C}"/>
                </a:ext>
              </a:extLst>
            </p:cNvPr>
            <p:cNvPicPr>
              <a:picLocks noChangeAspect="1"/>
            </p:cNvPicPr>
            <p:nvPr/>
          </p:nvPicPr>
          <p:blipFill>
            <a:blip r:embed="rId3"/>
            <a:stretch>
              <a:fillRect/>
            </a:stretch>
          </p:blipFill>
          <p:spPr>
            <a:xfrm>
              <a:off x="553864" y="1356666"/>
              <a:ext cx="6449325" cy="1514686"/>
            </a:xfrm>
            <a:prstGeom prst="rect">
              <a:avLst/>
            </a:prstGeom>
          </p:spPr>
        </p:pic>
        <p:sp>
          <p:nvSpPr>
            <p:cNvPr id="23" name="TextBox 22">
              <a:extLst>
                <a:ext uri="{FF2B5EF4-FFF2-40B4-BE49-F238E27FC236}">
                  <a16:creationId xmlns:a16="http://schemas.microsoft.com/office/drawing/2014/main" id="{A6BFF7B7-6187-2EBF-5C40-D23A8CB64C06}"/>
                </a:ext>
              </a:extLst>
            </p:cNvPr>
            <p:cNvSpPr txBox="1"/>
            <p:nvPr/>
          </p:nvSpPr>
          <p:spPr>
            <a:xfrm>
              <a:off x="5094241" y="2705689"/>
              <a:ext cx="5013239" cy="369332"/>
            </a:xfrm>
            <a:prstGeom prst="rect">
              <a:avLst/>
            </a:prstGeom>
            <a:noFill/>
          </p:spPr>
          <p:txBody>
            <a:bodyPr wrap="square">
              <a:spAutoFit/>
            </a:bodyPr>
            <a:lstStyle/>
            <a:p>
              <a:r>
                <a:rPr lang="en-US" dirty="0"/>
                <a:t>Categorical Data: Impute missing values with mode.</a:t>
              </a:r>
            </a:p>
          </p:txBody>
        </p:sp>
        <p:sp>
          <p:nvSpPr>
            <p:cNvPr id="8" name="Google Shape;95;p2">
              <a:extLst>
                <a:ext uri="{FF2B5EF4-FFF2-40B4-BE49-F238E27FC236}">
                  <a16:creationId xmlns:a16="http://schemas.microsoft.com/office/drawing/2014/main" id="{840E91D3-D0C8-6904-87B2-8BD907B1E54D}"/>
                </a:ext>
              </a:extLst>
            </p:cNvPr>
            <p:cNvSpPr txBox="1">
              <a:spLocks/>
            </p:cNvSpPr>
            <p:nvPr/>
          </p:nvSpPr>
          <p:spPr>
            <a:xfrm>
              <a:off x="607124" y="4343400"/>
              <a:ext cx="2287050" cy="675826"/>
            </a:xfrm>
            <a:prstGeom prst="rect">
              <a:avLst/>
            </a:prstGeom>
            <a:noFill/>
            <a:ln w="28575">
              <a:solidFill>
                <a:schemeClr val="accent5">
                  <a:lumMod val="50000"/>
                </a:schemeClr>
              </a:solid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sz="1100" b="1" kern="0" dirty="0">
                  <a:cs typeface="Times New Roman" panose="02020603050405020304" pitchFamily="18" charset="0"/>
                </a:rPr>
                <a:t>EMPLOYMENT_TYPE</a:t>
              </a:r>
              <a:r>
                <a:rPr lang="en-US" sz="1100" b="1" kern="0" dirty="0">
                  <a:solidFill>
                    <a:srgbClr val="116020"/>
                  </a:solidFill>
                  <a:cs typeface="Times New Roman" panose="02020603050405020304" pitchFamily="18" charset="0"/>
                </a:rPr>
                <a:t>:</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sz="1100" b="1" kern="0" dirty="0">
                  <a:solidFill>
                    <a:srgbClr val="116020"/>
                  </a:solidFill>
                  <a:cs typeface="Times New Roman" panose="02020603050405020304" pitchFamily="18" charset="0"/>
                </a:rPr>
                <a:t>Zero missing values identified AFTER  IMPUTATION</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endParaRPr kumimoji="0" lang="en-US" sz="1050" b="1" i="0" u="none" strike="noStrike" kern="0" cap="none" spc="0" normalizeH="0" baseline="0" noProof="0" dirty="0">
                <a:ln>
                  <a:noFill/>
                </a:ln>
                <a:solidFill>
                  <a:srgbClr val="116020"/>
                </a:solidFill>
                <a:effectLst/>
                <a:uLnTx/>
                <a:uFillTx/>
                <a:latin typeface="Times New Roman" panose="02020603050405020304" pitchFamily="18" charset="0"/>
                <a:cs typeface="Times New Roman" panose="02020603050405020304" pitchFamily="18" charset="0"/>
              </a:endParaRPr>
            </a:p>
          </p:txBody>
        </p:sp>
        <p:sp>
          <p:nvSpPr>
            <p:cNvPr id="16" name="Arrow: Curved Right 15">
              <a:extLst>
                <a:ext uri="{FF2B5EF4-FFF2-40B4-BE49-F238E27FC236}">
                  <a16:creationId xmlns:a16="http://schemas.microsoft.com/office/drawing/2014/main" id="{541FB9EE-9D62-A088-C6E0-AF5DE1B74E06}"/>
                </a:ext>
              </a:extLst>
            </p:cNvPr>
            <p:cNvSpPr/>
            <p:nvPr/>
          </p:nvSpPr>
          <p:spPr>
            <a:xfrm>
              <a:off x="228600" y="2995804"/>
              <a:ext cx="325264" cy="1912644"/>
            </a:xfrm>
            <a:prstGeom prst="curvedRightArrow">
              <a:avLst>
                <a:gd name="adj1" fmla="val 25000"/>
                <a:gd name="adj2" fmla="val 50000"/>
                <a:gd name="adj3" fmla="val 43405"/>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2403AD25-0BA5-D0E3-B786-1C79B1820261}"/>
                </a:ext>
              </a:extLst>
            </p:cNvPr>
            <p:cNvPicPr>
              <a:picLocks noChangeAspect="1"/>
            </p:cNvPicPr>
            <p:nvPr/>
          </p:nvPicPr>
          <p:blipFill>
            <a:blip r:embed="rId4"/>
            <a:stretch>
              <a:fillRect/>
            </a:stretch>
          </p:blipFill>
          <p:spPr>
            <a:xfrm>
              <a:off x="3124200" y="3075177"/>
              <a:ext cx="8126829" cy="3212932"/>
            </a:xfrm>
            <a:prstGeom prst="rect">
              <a:avLst/>
            </a:prstGeom>
          </p:spPr>
        </p:pic>
        <p:sp>
          <p:nvSpPr>
            <p:cNvPr id="9" name="Rectangle 8">
              <a:extLst>
                <a:ext uri="{FF2B5EF4-FFF2-40B4-BE49-F238E27FC236}">
                  <a16:creationId xmlns:a16="http://schemas.microsoft.com/office/drawing/2014/main" id="{58936D23-BF88-BAF9-294A-89DC14EB9D48}"/>
                </a:ext>
              </a:extLst>
            </p:cNvPr>
            <p:cNvSpPr/>
            <p:nvPr/>
          </p:nvSpPr>
          <p:spPr>
            <a:xfrm>
              <a:off x="516183" y="2489698"/>
              <a:ext cx="2438400" cy="4455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FBBC551-7093-C2BC-0141-72C45FF5CF3F}"/>
                </a:ext>
              </a:extLst>
            </p:cNvPr>
            <p:cNvSpPr/>
            <p:nvPr/>
          </p:nvSpPr>
          <p:spPr>
            <a:xfrm>
              <a:off x="10138297" y="3097245"/>
              <a:ext cx="1112732" cy="31908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888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IMPUTATION (raw data set</a:t>
            </a:r>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4180965" y="618134"/>
            <a:ext cx="2981836"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800" b="1" kern="0" dirty="0">
                <a:highlight>
                  <a:srgbClr val="FFFF00"/>
                </a:highlight>
                <a:ea typeface="+mn-lt"/>
                <a:cs typeface="+mn-lt"/>
              </a:rPr>
              <a:t>Post-Imputation</a:t>
            </a:r>
            <a:r>
              <a:rPr lang="en-US" sz="1800" b="1" kern="0" dirty="0">
                <a:ea typeface="+mn-lt"/>
                <a:cs typeface="+mn-lt"/>
              </a:rPr>
              <a:t> Results</a:t>
            </a:r>
            <a:endParaRPr lang="en-US" sz="1800" kern="0" dirty="0">
              <a:ea typeface="+mn-lt"/>
              <a:cs typeface="+mn-lt"/>
            </a:endParaRPr>
          </a:p>
        </p:txBody>
      </p:sp>
      <p:sp>
        <p:nvSpPr>
          <p:cNvPr id="25" name="TextBox 24">
            <a:extLst>
              <a:ext uri="{FF2B5EF4-FFF2-40B4-BE49-F238E27FC236}">
                <a16:creationId xmlns:a16="http://schemas.microsoft.com/office/drawing/2014/main" id="{8B3471AB-6CA9-6BD0-30BC-0C899C06C099}"/>
              </a:ext>
            </a:extLst>
          </p:cNvPr>
          <p:cNvSpPr txBox="1"/>
          <p:nvPr/>
        </p:nvSpPr>
        <p:spPr>
          <a:xfrm>
            <a:off x="-533400" y="987013"/>
            <a:ext cx="7781409" cy="338554"/>
          </a:xfrm>
          <a:prstGeom prst="rect">
            <a:avLst/>
          </a:prstGeom>
          <a:noFill/>
        </p:spPr>
        <p:txBody>
          <a:bodyPr wrap="square">
            <a:spAutoFit/>
          </a:bodyPr>
          <a:lstStyle/>
          <a:p>
            <a:pPr algn="ctr"/>
            <a:r>
              <a:rPr lang="en-US" sz="1600" dirty="0"/>
              <a:t>Data Explorer Package displaying missing data profile and basic statistics</a:t>
            </a:r>
          </a:p>
        </p:txBody>
      </p:sp>
      <p:pic>
        <p:nvPicPr>
          <p:cNvPr id="8" name="Picture 7">
            <a:extLst>
              <a:ext uri="{FF2B5EF4-FFF2-40B4-BE49-F238E27FC236}">
                <a16:creationId xmlns:a16="http://schemas.microsoft.com/office/drawing/2014/main" id="{CB9CE337-4F17-0D50-7116-5E894A270300}"/>
              </a:ext>
            </a:extLst>
          </p:cNvPr>
          <p:cNvPicPr>
            <a:picLocks noChangeAspect="1"/>
          </p:cNvPicPr>
          <p:nvPr/>
        </p:nvPicPr>
        <p:blipFill>
          <a:blip r:embed="rId3"/>
          <a:stretch>
            <a:fillRect/>
          </a:stretch>
        </p:blipFill>
        <p:spPr>
          <a:xfrm>
            <a:off x="6629400" y="2719550"/>
            <a:ext cx="5102573" cy="3757450"/>
          </a:xfrm>
          <a:prstGeom prst="rect">
            <a:avLst/>
          </a:prstGeom>
        </p:spPr>
      </p:pic>
      <p:sp>
        <p:nvSpPr>
          <p:cNvPr id="5" name="TextBox 4">
            <a:extLst>
              <a:ext uri="{FF2B5EF4-FFF2-40B4-BE49-F238E27FC236}">
                <a16:creationId xmlns:a16="http://schemas.microsoft.com/office/drawing/2014/main" id="{E192524A-6351-64FD-0AE1-FAE4833416A6}"/>
              </a:ext>
            </a:extLst>
          </p:cNvPr>
          <p:cNvSpPr txBox="1"/>
          <p:nvPr/>
        </p:nvSpPr>
        <p:spPr>
          <a:xfrm>
            <a:off x="7668172" y="718877"/>
            <a:ext cx="3505200" cy="1938992"/>
          </a:xfrm>
          <a:prstGeom prst="rect">
            <a:avLst/>
          </a:prstGeom>
          <a:noFill/>
        </p:spPr>
        <p:txBody>
          <a:bodyPr wrap="square">
            <a:spAutoFit/>
          </a:bodyPr>
          <a:lstStyle/>
          <a:p>
            <a:r>
              <a:rPr lang="en-US" sz="1000" dirty="0"/>
              <a:t>Basic Statistics</a:t>
            </a:r>
          </a:p>
          <a:p>
            <a:r>
              <a:rPr lang="en-US" sz="1000" dirty="0"/>
              <a:t>Raw Counts</a:t>
            </a:r>
          </a:p>
          <a:p>
            <a:r>
              <a:rPr lang="en-US" sz="1000" dirty="0"/>
              <a:t>Name	Value</a:t>
            </a:r>
          </a:p>
          <a:p>
            <a:r>
              <a:rPr lang="en-US" sz="1000" dirty="0"/>
              <a:t>Rows	233,154</a:t>
            </a:r>
          </a:p>
          <a:p>
            <a:r>
              <a:rPr lang="en-US" sz="1000" dirty="0"/>
              <a:t>Columns	30</a:t>
            </a:r>
          </a:p>
          <a:p>
            <a:r>
              <a:rPr lang="en-US" sz="1000" dirty="0"/>
              <a:t>Discrete columns	4</a:t>
            </a:r>
          </a:p>
          <a:p>
            <a:r>
              <a:rPr lang="en-US" sz="1000" dirty="0"/>
              <a:t>Continuous columns	26</a:t>
            </a:r>
          </a:p>
          <a:p>
            <a:r>
              <a:rPr lang="en-US" sz="1000" dirty="0"/>
              <a:t>All missing columns	0</a:t>
            </a:r>
          </a:p>
          <a:p>
            <a:r>
              <a:rPr lang="en-US" sz="1000" dirty="0"/>
              <a:t>Missing observations	0</a:t>
            </a:r>
          </a:p>
          <a:p>
            <a:r>
              <a:rPr lang="en-US" sz="1000" dirty="0"/>
              <a:t>Complete Rows	233,154</a:t>
            </a:r>
          </a:p>
          <a:p>
            <a:r>
              <a:rPr lang="en-US" sz="1000" dirty="0"/>
              <a:t>Total observations	6,994,620</a:t>
            </a:r>
          </a:p>
          <a:p>
            <a:r>
              <a:rPr lang="en-US" sz="1000" dirty="0"/>
              <a:t>Memory allocation	53.4 Mb</a:t>
            </a:r>
          </a:p>
        </p:txBody>
      </p:sp>
      <p:pic>
        <p:nvPicPr>
          <p:cNvPr id="10" name="Picture 9">
            <a:extLst>
              <a:ext uri="{FF2B5EF4-FFF2-40B4-BE49-F238E27FC236}">
                <a16:creationId xmlns:a16="http://schemas.microsoft.com/office/drawing/2014/main" id="{F90C6BCB-5BED-9CBF-786A-DB3B769B7CB5}"/>
              </a:ext>
            </a:extLst>
          </p:cNvPr>
          <p:cNvPicPr>
            <a:picLocks noChangeAspect="1"/>
          </p:cNvPicPr>
          <p:nvPr/>
        </p:nvPicPr>
        <p:blipFill>
          <a:blip r:embed="rId4"/>
          <a:stretch>
            <a:fillRect/>
          </a:stretch>
        </p:blipFill>
        <p:spPr>
          <a:xfrm>
            <a:off x="169781" y="1676400"/>
            <a:ext cx="6118549" cy="4648200"/>
          </a:xfrm>
          <a:prstGeom prst="rect">
            <a:avLst/>
          </a:prstGeom>
        </p:spPr>
      </p:pic>
    </p:spTree>
    <p:extLst>
      <p:ext uri="{BB962C8B-B14F-4D97-AF65-F5344CB8AC3E}">
        <p14:creationId xmlns:p14="http://schemas.microsoft.com/office/powerpoint/2010/main" val="35214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634461" y="322906"/>
            <a:ext cx="5696357"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6" name="TextBox 5">
            <a:extLst>
              <a:ext uri="{FF2B5EF4-FFF2-40B4-BE49-F238E27FC236}">
                <a16:creationId xmlns:a16="http://schemas.microsoft.com/office/drawing/2014/main" id="{79CB37B9-5F8A-41B3-31F6-D1066CB5946A}"/>
              </a:ext>
            </a:extLst>
          </p:cNvPr>
          <p:cNvSpPr txBox="1"/>
          <p:nvPr/>
        </p:nvSpPr>
        <p:spPr>
          <a:xfrm>
            <a:off x="152400" y="596219"/>
            <a:ext cx="3505200" cy="375552"/>
          </a:xfrm>
          <a:prstGeom prst="rect">
            <a:avLst/>
          </a:prstGeom>
          <a:noFill/>
        </p:spPr>
        <p:txBody>
          <a:bodyPr wrap="square">
            <a:spAutoFit/>
          </a:bodyPr>
          <a:lstStyle/>
          <a:p>
            <a:pPr marL="457200">
              <a:lnSpc>
                <a:spcPct val="107000"/>
              </a:lnSpc>
              <a:spcBef>
                <a:spcPts val="0"/>
              </a:spcBef>
              <a:spcAft>
                <a:spcPts val="0"/>
              </a:spcAft>
            </a:pPr>
            <a:r>
              <a:rPr lang="en-US" sz="1800" b="1" dirty="0">
                <a:ea typeface="+mn-lt"/>
                <a:cs typeface="+mn-lt"/>
              </a:rPr>
              <a:t>30 Possible Predictors </a:t>
            </a:r>
            <a:endParaRPr lang="en-US" sz="1800" dirty="0">
              <a:ea typeface="+mn-lt"/>
              <a:cs typeface="+mn-lt"/>
            </a:endParaRPr>
          </a:p>
        </p:txBody>
      </p:sp>
      <p:sp>
        <p:nvSpPr>
          <p:cNvPr id="7" name="Text Placeholder 1">
            <a:extLst>
              <a:ext uri="{FF2B5EF4-FFF2-40B4-BE49-F238E27FC236}">
                <a16:creationId xmlns:a16="http://schemas.microsoft.com/office/drawing/2014/main" id="{335ACF23-8D75-0159-A104-5D393A0C3EF9}"/>
              </a:ext>
            </a:extLst>
          </p:cNvPr>
          <p:cNvSpPr txBox="1">
            <a:spLocks/>
          </p:cNvSpPr>
          <p:nvPr/>
        </p:nvSpPr>
        <p:spPr bwMode="auto">
          <a:xfrm>
            <a:off x="3578459" y="650010"/>
            <a:ext cx="4038600" cy="375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Response/Outcome: Default or Not Default</a:t>
            </a:r>
          </a:p>
          <a:p>
            <a:pPr marL="457200">
              <a:lnSpc>
                <a:spcPct val="107000"/>
              </a:lnSpc>
              <a:spcBef>
                <a:spcPts val="0"/>
              </a:spcBef>
              <a:spcAft>
                <a:spcPts val="0"/>
              </a:spcAft>
            </a:pPr>
            <a:endParaRPr lang="en-US" kern="0" dirty="0">
              <a:ea typeface="+mn-lt"/>
              <a:cs typeface="+mn-lt"/>
            </a:endParaRPr>
          </a:p>
          <a:p>
            <a:pPr marL="0" indent="0"/>
            <a:endParaRPr lang="en-US" kern="0" dirty="0">
              <a:ea typeface="+mn-lt"/>
              <a:cs typeface="+mn-lt"/>
            </a:endParaRPr>
          </a:p>
        </p:txBody>
      </p:sp>
      <p:grpSp>
        <p:nvGrpSpPr>
          <p:cNvPr id="17" name="Group 16">
            <a:extLst>
              <a:ext uri="{FF2B5EF4-FFF2-40B4-BE49-F238E27FC236}">
                <a16:creationId xmlns:a16="http://schemas.microsoft.com/office/drawing/2014/main" id="{1378B4EB-9894-D97B-1AFF-AC507907ED7A}"/>
              </a:ext>
            </a:extLst>
          </p:cNvPr>
          <p:cNvGrpSpPr/>
          <p:nvPr/>
        </p:nvGrpSpPr>
        <p:grpSpPr>
          <a:xfrm>
            <a:off x="304800" y="1333762"/>
            <a:ext cx="11481336" cy="4834248"/>
            <a:chOff x="304800" y="1333762"/>
            <a:chExt cx="11481336" cy="4834248"/>
          </a:xfrm>
        </p:grpSpPr>
        <p:pic>
          <p:nvPicPr>
            <p:cNvPr id="12" name="Picture 11">
              <a:extLst>
                <a:ext uri="{FF2B5EF4-FFF2-40B4-BE49-F238E27FC236}">
                  <a16:creationId xmlns:a16="http://schemas.microsoft.com/office/drawing/2014/main" id="{1DF3B9DB-ACCB-9F02-5E2C-4CF136A4A43E}"/>
                </a:ext>
              </a:extLst>
            </p:cNvPr>
            <p:cNvPicPr>
              <a:picLocks noChangeAspect="1"/>
            </p:cNvPicPr>
            <p:nvPr/>
          </p:nvPicPr>
          <p:blipFill>
            <a:blip r:embed="rId3"/>
            <a:stretch>
              <a:fillRect/>
            </a:stretch>
          </p:blipFill>
          <p:spPr>
            <a:xfrm>
              <a:off x="304800" y="1333762"/>
              <a:ext cx="11481336" cy="4834248"/>
            </a:xfrm>
            <a:prstGeom prst="rect">
              <a:avLst/>
            </a:prstGeom>
          </p:spPr>
        </p:pic>
        <p:pic>
          <p:nvPicPr>
            <p:cNvPr id="16" name="Picture 15">
              <a:extLst>
                <a:ext uri="{FF2B5EF4-FFF2-40B4-BE49-F238E27FC236}">
                  <a16:creationId xmlns:a16="http://schemas.microsoft.com/office/drawing/2014/main" id="{2D14DEFD-F0C7-FD47-9940-E0D3DFEFC314}"/>
                </a:ext>
              </a:extLst>
            </p:cNvPr>
            <p:cNvPicPr>
              <a:picLocks noChangeAspect="1"/>
            </p:cNvPicPr>
            <p:nvPr/>
          </p:nvPicPr>
          <p:blipFill>
            <a:blip r:embed="rId4"/>
            <a:stretch>
              <a:fillRect/>
            </a:stretch>
          </p:blipFill>
          <p:spPr>
            <a:xfrm>
              <a:off x="425961" y="1352384"/>
              <a:ext cx="3687913" cy="1125784"/>
            </a:xfrm>
            <a:prstGeom prst="rect">
              <a:avLst/>
            </a:prstGeom>
          </p:spPr>
        </p:pic>
      </p:grpSp>
    </p:spTree>
    <p:extLst>
      <p:ext uri="{BB962C8B-B14F-4D97-AF65-F5344CB8AC3E}">
        <p14:creationId xmlns:p14="http://schemas.microsoft.com/office/powerpoint/2010/main" val="230826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634461" y="322906"/>
            <a:ext cx="5696357"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6" name="TextBox 5">
            <a:extLst>
              <a:ext uri="{FF2B5EF4-FFF2-40B4-BE49-F238E27FC236}">
                <a16:creationId xmlns:a16="http://schemas.microsoft.com/office/drawing/2014/main" id="{79CB37B9-5F8A-41B3-31F6-D1066CB5946A}"/>
              </a:ext>
            </a:extLst>
          </p:cNvPr>
          <p:cNvSpPr txBox="1"/>
          <p:nvPr/>
        </p:nvSpPr>
        <p:spPr>
          <a:xfrm>
            <a:off x="152400" y="596219"/>
            <a:ext cx="3505200" cy="375552"/>
          </a:xfrm>
          <a:prstGeom prst="rect">
            <a:avLst/>
          </a:prstGeom>
          <a:noFill/>
        </p:spPr>
        <p:txBody>
          <a:bodyPr wrap="square">
            <a:spAutoFit/>
          </a:bodyPr>
          <a:lstStyle/>
          <a:p>
            <a:pPr marL="457200">
              <a:lnSpc>
                <a:spcPct val="107000"/>
              </a:lnSpc>
              <a:spcBef>
                <a:spcPts val="0"/>
              </a:spcBef>
              <a:spcAft>
                <a:spcPts val="0"/>
              </a:spcAft>
            </a:pPr>
            <a:r>
              <a:rPr lang="en-US" sz="1800" b="1" dirty="0">
                <a:ea typeface="+mn-lt"/>
                <a:cs typeface="+mn-lt"/>
              </a:rPr>
              <a:t>30 Possible Predictors: </a:t>
            </a:r>
            <a:endParaRPr lang="en-US" sz="1800" dirty="0">
              <a:ea typeface="+mn-lt"/>
              <a:cs typeface="+mn-lt"/>
            </a:endParaRPr>
          </a:p>
        </p:txBody>
      </p:sp>
      <p:sp>
        <p:nvSpPr>
          <p:cNvPr id="7" name="Text Placeholder 1">
            <a:extLst>
              <a:ext uri="{FF2B5EF4-FFF2-40B4-BE49-F238E27FC236}">
                <a16:creationId xmlns:a16="http://schemas.microsoft.com/office/drawing/2014/main" id="{335ACF23-8D75-0159-A104-5D393A0C3EF9}"/>
              </a:ext>
            </a:extLst>
          </p:cNvPr>
          <p:cNvSpPr txBox="1">
            <a:spLocks/>
          </p:cNvSpPr>
          <p:nvPr/>
        </p:nvSpPr>
        <p:spPr bwMode="auto">
          <a:xfrm>
            <a:off x="3578459" y="650010"/>
            <a:ext cx="4038600" cy="375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Response/Outcome: Default or Not Default</a:t>
            </a:r>
          </a:p>
          <a:p>
            <a:pPr marL="457200">
              <a:lnSpc>
                <a:spcPct val="107000"/>
              </a:lnSpc>
              <a:spcBef>
                <a:spcPts val="0"/>
              </a:spcBef>
              <a:spcAft>
                <a:spcPts val="0"/>
              </a:spcAft>
            </a:pPr>
            <a:endParaRPr lang="en-US" kern="0" dirty="0">
              <a:ea typeface="+mn-lt"/>
              <a:cs typeface="+mn-lt"/>
            </a:endParaRPr>
          </a:p>
          <a:p>
            <a:pPr marL="0" indent="0"/>
            <a:endParaRPr lang="en-US" kern="0" dirty="0">
              <a:ea typeface="+mn-lt"/>
              <a:cs typeface="+mn-lt"/>
            </a:endParaRPr>
          </a:p>
        </p:txBody>
      </p:sp>
      <p:pic>
        <p:nvPicPr>
          <p:cNvPr id="10" name="Picture 9">
            <a:extLst>
              <a:ext uri="{FF2B5EF4-FFF2-40B4-BE49-F238E27FC236}">
                <a16:creationId xmlns:a16="http://schemas.microsoft.com/office/drawing/2014/main" id="{CC0EC2E0-A6D4-0D7A-65FC-2E1ACDF6F00D}"/>
              </a:ext>
            </a:extLst>
          </p:cNvPr>
          <p:cNvPicPr>
            <a:picLocks noChangeAspect="1"/>
          </p:cNvPicPr>
          <p:nvPr/>
        </p:nvPicPr>
        <p:blipFill>
          <a:blip r:embed="rId3"/>
          <a:stretch>
            <a:fillRect/>
          </a:stretch>
        </p:blipFill>
        <p:spPr>
          <a:xfrm>
            <a:off x="430013" y="1171919"/>
            <a:ext cx="11331974" cy="5089862"/>
          </a:xfrm>
          <a:prstGeom prst="rect">
            <a:avLst/>
          </a:prstGeom>
        </p:spPr>
      </p:pic>
    </p:spTree>
    <p:extLst>
      <p:ext uri="{BB962C8B-B14F-4D97-AF65-F5344CB8AC3E}">
        <p14:creationId xmlns:p14="http://schemas.microsoft.com/office/powerpoint/2010/main" val="3608505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Correlation plot pre-Near-zero Variance APPLICATION</a:t>
            </a:r>
          </a:p>
          <a:p>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228600" y="685800"/>
            <a:ext cx="11125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marR="0" lvl="0" indent="-342900" algn="l" defTabSz="914400" rtl="0" eaLnBrk="1" fontAlgn="base" latinLnBrk="0" hangingPunct="1">
              <a:lnSpc>
                <a:spcPct val="107000"/>
              </a:lnSpc>
              <a:spcBef>
                <a:spcPts val="0"/>
              </a:spcBef>
              <a:spcAft>
                <a:spcPts val="0"/>
              </a:spcAft>
              <a:buClrTx/>
              <a:buSzTx/>
              <a:buFontTx/>
              <a:buNone/>
              <a:tabLst/>
              <a:defRPr/>
            </a:pPr>
            <a:r>
              <a:rPr lang="en-US" sz="1600" b="1" kern="0" dirty="0">
                <a:solidFill>
                  <a:srgbClr val="116020"/>
                </a:solidFill>
                <a:latin typeface="Calibri"/>
                <a:ea typeface="Calibri"/>
                <a:cs typeface="Calibri"/>
              </a:rPr>
              <a:t>Correlation Plot: </a:t>
            </a:r>
            <a:r>
              <a:rPr lang="en-US" sz="1600" b="1" kern="0" dirty="0">
                <a:solidFill>
                  <a:srgbClr val="C00000"/>
                </a:solidFill>
                <a:latin typeface="Calibri"/>
                <a:ea typeface="Calibri"/>
                <a:cs typeface="Calibri"/>
              </a:rPr>
              <a:t>If no stars, </a:t>
            </a:r>
            <a:r>
              <a:rPr lang="en-US" sz="1600" b="1" kern="0" dirty="0">
                <a:solidFill>
                  <a:srgbClr val="116020"/>
                </a:solidFill>
                <a:latin typeface="Calibri"/>
                <a:ea typeface="Calibri"/>
                <a:cs typeface="Calibri"/>
              </a:rPr>
              <a:t>the variable is NOT statistically significant, </a:t>
            </a:r>
            <a:r>
              <a:rPr lang="en-US" sz="1600" b="1" kern="0" dirty="0">
                <a:solidFill>
                  <a:srgbClr val="C00000"/>
                </a:solidFill>
                <a:latin typeface="Calibri"/>
                <a:ea typeface="Calibri"/>
                <a:cs typeface="Calibri"/>
              </a:rPr>
              <a:t>while one, two and three stars mean that the corresponding variable is significant at 10%, 5% and 1% levels, respectively)</a:t>
            </a:r>
          </a:p>
        </p:txBody>
      </p:sp>
      <p:pic>
        <p:nvPicPr>
          <p:cNvPr id="2" name="Picture 1">
            <a:extLst>
              <a:ext uri="{FF2B5EF4-FFF2-40B4-BE49-F238E27FC236}">
                <a16:creationId xmlns:a16="http://schemas.microsoft.com/office/drawing/2014/main" id="{97A260A4-7644-1F1C-8152-17679820CA49}"/>
              </a:ext>
            </a:extLst>
          </p:cNvPr>
          <p:cNvPicPr>
            <a:picLocks noChangeAspect="1"/>
          </p:cNvPicPr>
          <p:nvPr/>
        </p:nvPicPr>
        <p:blipFill>
          <a:blip r:embed="rId3"/>
          <a:stretch>
            <a:fillRect/>
          </a:stretch>
        </p:blipFill>
        <p:spPr>
          <a:xfrm>
            <a:off x="708253" y="1304925"/>
            <a:ext cx="10165893" cy="5195543"/>
          </a:xfrm>
          <a:prstGeom prst="rect">
            <a:avLst/>
          </a:prstGeom>
        </p:spPr>
      </p:pic>
    </p:spTree>
    <p:extLst>
      <p:ext uri="{BB962C8B-B14F-4D97-AF65-F5344CB8AC3E}">
        <p14:creationId xmlns:p14="http://schemas.microsoft.com/office/powerpoint/2010/main" val="654250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18" name="Text Placeholder 1">
            <a:extLst>
              <a:ext uri="{FF2B5EF4-FFF2-40B4-BE49-F238E27FC236}">
                <a16:creationId xmlns:a16="http://schemas.microsoft.com/office/drawing/2014/main" id="{66BC8638-6F69-DCA1-74D0-15A4DAE39CEE}"/>
              </a:ext>
            </a:extLst>
          </p:cNvPr>
          <p:cNvSpPr txBox="1">
            <a:spLocks/>
          </p:cNvSpPr>
          <p:nvPr/>
        </p:nvSpPr>
        <p:spPr bwMode="auto">
          <a:xfrm>
            <a:off x="489943" y="444734"/>
            <a:ext cx="7595139"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900" b="1" kern="0" dirty="0">
                <a:ea typeface="+mn-lt"/>
                <a:cs typeface="+mn-lt"/>
              </a:rPr>
              <a:t>Vehicle Loan Data Set (RAW DATA):  </a:t>
            </a:r>
            <a:r>
              <a:rPr lang="en-US" sz="1900" b="1" kern="0" dirty="0">
                <a:highlight>
                  <a:srgbClr val="FFFF00"/>
                </a:highlight>
                <a:ea typeface="+mn-lt"/>
                <a:cs typeface="+mn-lt"/>
              </a:rPr>
              <a:t>Identifying Outliers Using Boxplot </a:t>
            </a:r>
            <a:endParaRPr lang="en-US" sz="1900" kern="0" dirty="0">
              <a:ea typeface="+mn-lt"/>
              <a:cs typeface="+mn-lt"/>
            </a:endParaRPr>
          </a:p>
        </p:txBody>
      </p:sp>
      <p:sp>
        <p:nvSpPr>
          <p:cNvPr id="11" name="TextBox 10">
            <a:extLst>
              <a:ext uri="{FF2B5EF4-FFF2-40B4-BE49-F238E27FC236}">
                <a16:creationId xmlns:a16="http://schemas.microsoft.com/office/drawing/2014/main" id="{37E48D5D-7B04-0DB8-53C7-B5BC0062EABE}"/>
              </a:ext>
            </a:extLst>
          </p:cNvPr>
          <p:cNvSpPr txBox="1"/>
          <p:nvPr/>
        </p:nvSpPr>
        <p:spPr>
          <a:xfrm>
            <a:off x="8085082" y="1699484"/>
            <a:ext cx="3326862" cy="3635547"/>
          </a:xfrm>
          <a:prstGeom prst="rect">
            <a:avLst/>
          </a:prstGeom>
          <a:noFill/>
        </p:spPr>
        <p:txBody>
          <a:bodyPr wrap="square">
            <a:spAutoFit/>
          </a:bodyPr>
          <a:lstStyle>
            <a:defPPr>
              <a:defRPr lang="en-US"/>
            </a:defPPr>
            <a:lvl1pPr marL="0" marR="0">
              <a:lnSpc>
                <a:spcPct val="107000"/>
              </a:lnSpc>
              <a:spcBef>
                <a:spcPts val="0"/>
              </a:spcBef>
              <a:spcAft>
                <a:spcPts val="800"/>
              </a:spcAft>
              <a:defRPr sz="1800" kern="100">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latin typeface="+mn-lt"/>
              </a:rPr>
              <a:t>It is important to identify outliers in a dataset in R (or any other statistical software) because they can have a significant impact on the statistical analysis and modeling results. Outliers are data points that are significantly different from other observations in the dataset, and they can be caused by various factors such as measurement errors, data entry errors, or rare events.</a:t>
            </a:r>
          </a:p>
        </p:txBody>
      </p:sp>
      <p:sp>
        <p:nvSpPr>
          <p:cNvPr id="12" name="Text Placeholder 1">
            <a:extLst>
              <a:ext uri="{FF2B5EF4-FFF2-40B4-BE49-F238E27FC236}">
                <a16:creationId xmlns:a16="http://schemas.microsoft.com/office/drawing/2014/main" id="{B0417337-6CA8-7CF5-D100-3B7B8B3588E7}"/>
              </a:ext>
            </a:extLst>
          </p:cNvPr>
          <p:cNvSpPr txBox="1">
            <a:spLocks/>
          </p:cNvSpPr>
          <p:nvPr/>
        </p:nvSpPr>
        <p:spPr bwMode="auto">
          <a:xfrm>
            <a:off x="7683229" y="822560"/>
            <a:ext cx="4114801"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900" b="1" kern="0" dirty="0">
                <a:ea typeface="+mn-lt"/>
                <a:cs typeface="+mn-lt"/>
              </a:rPr>
              <a:t>Why is it important to identify Outliers?</a:t>
            </a:r>
            <a:endParaRPr lang="en-US" sz="1900" kern="0" dirty="0">
              <a:ea typeface="+mn-lt"/>
              <a:cs typeface="+mn-lt"/>
            </a:endParaRPr>
          </a:p>
        </p:txBody>
      </p:sp>
      <p:sp>
        <p:nvSpPr>
          <p:cNvPr id="14" name="TextBox 13">
            <a:extLst>
              <a:ext uri="{FF2B5EF4-FFF2-40B4-BE49-F238E27FC236}">
                <a16:creationId xmlns:a16="http://schemas.microsoft.com/office/drawing/2014/main" id="{A3B1BFF1-1BC5-0A51-3B6A-C62F647C817C}"/>
              </a:ext>
            </a:extLst>
          </p:cNvPr>
          <p:cNvSpPr txBox="1"/>
          <p:nvPr/>
        </p:nvSpPr>
        <p:spPr>
          <a:xfrm>
            <a:off x="634461" y="5201440"/>
            <a:ext cx="5867400" cy="1199752"/>
          </a:xfrm>
          <a:prstGeom prst="rect">
            <a:avLst/>
          </a:prstGeom>
          <a:noFill/>
        </p:spPr>
        <p:txBody>
          <a:bodyPr wrap="square">
            <a:spAutoFit/>
          </a:bodyPr>
          <a:lstStyle>
            <a:defPPr>
              <a:defRPr lang="en-US"/>
            </a:defPPr>
            <a:lvl1pPr marL="0" marR="0">
              <a:lnSpc>
                <a:spcPct val="107000"/>
              </a:lnSpc>
              <a:spcBef>
                <a:spcPts val="0"/>
              </a:spcBef>
              <a:spcAft>
                <a:spcPts val="800"/>
              </a:spcAft>
              <a:defRPr sz="1800" kern="100">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sz="1700" dirty="0">
                <a:latin typeface="+mn-lt"/>
              </a:rPr>
              <a:t>The boxplot above does show example of variables with outliers: PRI_OVERDUE_ACCTS, PRIMARY_INSTAL_AMT, as well as other variables (i.e., NO_OF_INQUIRIES, DISBURSED_AMOUNT, ASSET_COST, etc.)</a:t>
            </a:r>
          </a:p>
        </p:txBody>
      </p:sp>
      <p:pic>
        <p:nvPicPr>
          <p:cNvPr id="7" name="Picture 6">
            <a:extLst>
              <a:ext uri="{FF2B5EF4-FFF2-40B4-BE49-F238E27FC236}">
                <a16:creationId xmlns:a16="http://schemas.microsoft.com/office/drawing/2014/main" id="{AAC6C12B-1FAA-FD66-F445-2214EE1A2B68}"/>
              </a:ext>
            </a:extLst>
          </p:cNvPr>
          <p:cNvPicPr>
            <a:picLocks noChangeAspect="1"/>
          </p:cNvPicPr>
          <p:nvPr/>
        </p:nvPicPr>
        <p:blipFill>
          <a:blip r:embed="rId3"/>
          <a:stretch>
            <a:fillRect/>
          </a:stretch>
        </p:blipFill>
        <p:spPr>
          <a:xfrm>
            <a:off x="386559" y="1070666"/>
            <a:ext cx="7698523" cy="3847224"/>
          </a:xfrm>
          <a:prstGeom prst="rect">
            <a:avLst/>
          </a:prstGeom>
        </p:spPr>
      </p:pic>
    </p:spTree>
    <p:extLst>
      <p:ext uri="{BB962C8B-B14F-4D97-AF65-F5344CB8AC3E}">
        <p14:creationId xmlns:p14="http://schemas.microsoft.com/office/powerpoint/2010/main" val="438108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(cleaned-up data set)</a:t>
            </a:r>
          </a:p>
          <a:p>
            <a:endParaRPr lang="en-US" dirty="0"/>
          </a:p>
        </p:txBody>
      </p:sp>
      <p:sp>
        <p:nvSpPr>
          <p:cNvPr id="6" name="Text Placeholder 1">
            <a:extLst>
              <a:ext uri="{FF2B5EF4-FFF2-40B4-BE49-F238E27FC236}">
                <a16:creationId xmlns:a16="http://schemas.microsoft.com/office/drawing/2014/main" id="{64132737-49F1-0482-CDBE-5ED2E85DE6E9}"/>
              </a:ext>
            </a:extLst>
          </p:cNvPr>
          <p:cNvSpPr txBox="1">
            <a:spLocks/>
          </p:cNvSpPr>
          <p:nvPr/>
        </p:nvSpPr>
        <p:spPr bwMode="auto">
          <a:xfrm>
            <a:off x="152400" y="669842"/>
            <a:ext cx="4495800"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900" b="1" kern="0" dirty="0">
                <a:ea typeface="+mn-lt"/>
                <a:cs typeface="+mn-lt"/>
              </a:rPr>
              <a:t>Boxplot of Selected Predictor Variables</a:t>
            </a:r>
            <a:endParaRPr lang="en-US" sz="1900" kern="0" dirty="0">
              <a:ea typeface="+mn-lt"/>
              <a:cs typeface="+mn-lt"/>
            </a:endParaRPr>
          </a:p>
        </p:txBody>
      </p:sp>
      <p:sp>
        <p:nvSpPr>
          <p:cNvPr id="5" name="TextBox 4">
            <a:extLst>
              <a:ext uri="{FF2B5EF4-FFF2-40B4-BE49-F238E27FC236}">
                <a16:creationId xmlns:a16="http://schemas.microsoft.com/office/drawing/2014/main" id="{7C9409B1-B4D1-13E5-63C5-FA8D05E85FE8}"/>
              </a:ext>
            </a:extLst>
          </p:cNvPr>
          <p:cNvSpPr txBox="1"/>
          <p:nvPr/>
        </p:nvSpPr>
        <p:spPr>
          <a:xfrm>
            <a:off x="1219200" y="5903410"/>
            <a:ext cx="8153400"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mn-lt"/>
                <a:ea typeface="Calibri" panose="020F0502020204030204" pitchFamily="34" charset="0"/>
                <a:cs typeface="Times New Roman" panose="02020603050405020304" pitchFamily="18" charset="0"/>
              </a:rPr>
              <a:t>There appears to be outliers in the data set, and some are skewed. Clearly, the dots above/below the ends of the "whiskers" in the boxplots are indications of outliers.</a:t>
            </a:r>
            <a:endParaRPr lang="en-US" sz="1400" kern="100" dirty="0">
              <a:effectLst/>
              <a:latin typeface="+mn-l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A314280-D4CB-2076-C747-1B730E8A4D44}"/>
              </a:ext>
            </a:extLst>
          </p:cNvPr>
          <p:cNvPicPr>
            <a:picLocks noChangeAspect="1"/>
          </p:cNvPicPr>
          <p:nvPr/>
        </p:nvPicPr>
        <p:blipFill>
          <a:blip r:embed="rId3"/>
          <a:stretch>
            <a:fillRect/>
          </a:stretch>
        </p:blipFill>
        <p:spPr>
          <a:xfrm>
            <a:off x="838200" y="1012225"/>
            <a:ext cx="9601200" cy="4884022"/>
          </a:xfrm>
          <a:prstGeom prst="rect">
            <a:avLst/>
          </a:prstGeom>
        </p:spPr>
      </p:pic>
    </p:spTree>
    <p:extLst>
      <p:ext uri="{BB962C8B-B14F-4D97-AF65-F5344CB8AC3E}">
        <p14:creationId xmlns:p14="http://schemas.microsoft.com/office/powerpoint/2010/main" val="247176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3019296175"/>
              </p:ext>
            </p:extLst>
          </p:nvPr>
        </p:nvGraphicFramePr>
        <p:xfrm>
          <a:off x="3131457" y="653966"/>
          <a:ext cx="86106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VERSATILE - Members</a:t>
            </a:r>
          </a:p>
          <a:p>
            <a:endParaRPr lang="en-US" dirty="0"/>
          </a:p>
        </p:txBody>
      </p:sp>
      <p:sp>
        <p:nvSpPr>
          <p:cNvPr id="7" name="TextBox 6">
            <a:extLst>
              <a:ext uri="{FF2B5EF4-FFF2-40B4-BE49-F238E27FC236}">
                <a16:creationId xmlns:a16="http://schemas.microsoft.com/office/drawing/2014/main" id="{440EE62B-B116-F882-BA96-3F5F9A2567D2}"/>
              </a:ext>
            </a:extLst>
          </p:cNvPr>
          <p:cNvSpPr txBox="1"/>
          <p:nvPr/>
        </p:nvSpPr>
        <p:spPr>
          <a:xfrm>
            <a:off x="1976679" y="523543"/>
            <a:ext cx="4876800" cy="2215991"/>
          </a:xfrm>
          <a:prstGeom prst="rect">
            <a:avLst/>
          </a:prstGeom>
          <a:noFill/>
        </p:spPr>
        <p:txBody>
          <a:bodyPr wrap="square">
            <a:spAutoFit/>
          </a:bodyPr>
          <a:lstStyle/>
          <a:p>
            <a:pPr algn="ctr"/>
            <a:r>
              <a:rPr lang="en-US" sz="2400" b="1" dirty="0"/>
              <a:t>SYST/OR 568 - DL</a:t>
            </a:r>
          </a:p>
          <a:p>
            <a:pPr algn="ctr"/>
            <a:r>
              <a:rPr lang="en-US" sz="2400" b="1" dirty="0"/>
              <a:t>Applied Predictive Analytics</a:t>
            </a:r>
          </a:p>
          <a:p>
            <a:pPr algn="ctr"/>
            <a:r>
              <a:rPr lang="en-US" sz="2400" b="1" dirty="0"/>
              <a:t>Data Analytics Engineering Program</a:t>
            </a:r>
          </a:p>
          <a:p>
            <a:pPr algn="ctr"/>
            <a:r>
              <a:rPr lang="en-US" sz="2400" b="1" dirty="0"/>
              <a:t>Spring 2023</a:t>
            </a:r>
          </a:p>
          <a:p>
            <a:pPr algn="ctr"/>
            <a:endParaRPr lang="en-US" sz="2400" b="1" dirty="0"/>
          </a:p>
          <a:p>
            <a:pPr algn="ctr"/>
            <a:r>
              <a:rPr lang="en-US" dirty="0"/>
              <a:t>May 4, 2023</a:t>
            </a:r>
          </a:p>
        </p:txBody>
      </p:sp>
      <p:sp>
        <p:nvSpPr>
          <p:cNvPr id="10" name="TextBox 9">
            <a:extLst>
              <a:ext uri="{FF2B5EF4-FFF2-40B4-BE49-F238E27FC236}">
                <a16:creationId xmlns:a16="http://schemas.microsoft.com/office/drawing/2014/main" id="{6898315A-BD7C-C3B1-7E2A-CDC55486A117}"/>
              </a:ext>
            </a:extLst>
          </p:cNvPr>
          <p:cNvSpPr txBox="1"/>
          <p:nvPr/>
        </p:nvSpPr>
        <p:spPr>
          <a:xfrm>
            <a:off x="304800" y="3581400"/>
            <a:ext cx="4343400" cy="2462213"/>
          </a:xfrm>
          <a:prstGeom prst="rect">
            <a:avLst/>
          </a:prstGeom>
          <a:noFill/>
        </p:spPr>
        <p:txBody>
          <a:bodyPr wrap="square">
            <a:spAutoFit/>
          </a:bodyPr>
          <a:lstStyle/>
          <a:p>
            <a:r>
              <a:rPr lang="en-US" dirty="0">
                <a:solidFill>
                  <a:srgbClr val="C00000"/>
                </a:solidFill>
              </a:rPr>
              <a:t>Dr. Jie Xu, Associate Professor </a:t>
            </a:r>
          </a:p>
          <a:p>
            <a:r>
              <a:rPr lang="en-US" dirty="0"/>
              <a:t>Systems Engineering &amp; Operations Research </a:t>
            </a:r>
          </a:p>
          <a:p>
            <a:r>
              <a:rPr lang="en-US" sz="1600" dirty="0"/>
              <a:t>VOLGENAU SCHOOL OF ENGINEERING, </a:t>
            </a:r>
          </a:p>
          <a:p>
            <a:r>
              <a:rPr lang="en-US" sz="1600" dirty="0"/>
              <a:t>COLLEGE OF ENGINEERING &amp; COMPUTING</a:t>
            </a:r>
          </a:p>
          <a:p>
            <a:r>
              <a:rPr lang="en-US" sz="1600" dirty="0"/>
              <a:t>GEORGE MASON UNIVERSITY – FAIRFAX CAMPUS 4400 UNIVERSITY DR MSN 4A7 FAIRFAX, VA 22030</a:t>
            </a:r>
          </a:p>
          <a:p>
            <a:r>
              <a:rPr lang="en-US" sz="1600" dirty="0"/>
              <a:t> </a:t>
            </a:r>
          </a:p>
          <a:p>
            <a:r>
              <a:rPr lang="en-US" dirty="0"/>
              <a:t>Ph. 703-993-4620 </a:t>
            </a:r>
          </a:p>
          <a:p>
            <a:r>
              <a:rPr lang="en-US" dirty="0"/>
              <a:t>Email: jxu13@gmu.edu</a:t>
            </a:r>
            <a:endParaRPr lang="en-US" b="1" dirty="0"/>
          </a:p>
        </p:txBody>
      </p:sp>
      <p:pic>
        <p:nvPicPr>
          <p:cNvPr id="12" name="Picture 11">
            <a:extLst>
              <a:ext uri="{FF2B5EF4-FFF2-40B4-BE49-F238E27FC236}">
                <a16:creationId xmlns:a16="http://schemas.microsoft.com/office/drawing/2014/main" id="{DC9FCFA2-8C13-83D2-1D15-5CB1182D9E2B}"/>
              </a:ext>
            </a:extLst>
          </p:cNvPr>
          <p:cNvPicPr>
            <a:picLocks noChangeAspect="1"/>
          </p:cNvPicPr>
          <p:nvPr/>
        </p:nvPicPr>
        <p:blipFill>
          <a:blip r:embed="rId8"/>
          <a:stretch>
            <a:fillRect/>
          </a:stretch>
        </p:blipFill>
        <p:spPr>
          <a:xfrm>
            <a:off x="9982200" y="6019397"/>
            <a:ext cx="659190" cy="457603"/>
          </a:xfrm>
          <a:prstGeom prst="rect">
            <a:avLst/>
          </a:prstGeom>
        </p:spPr>
      </p:pic>
      <p:pic>
        <p:nvPicPr>
          <p:cNvPr id="5" name="Picture 4">
            <a:extLst>
              <a:ext uri="{FF2B5EF4-FFF2-40B4-BE49-F238E27FC236}">
                <a16:creationId xmlns:a16="http://schemas.microsoft.com/office/drawing/2014/main" id="{EF91BEDB-20D3-F08C-C1D7-B383BC2D716F}"/>
              </a:ext>
            </a:extLst>
          </p:cNvPr>
          <p:cNvPicPr>
            <a:picLocks noChangeAspect="1"/>
          </p:cNvPicPr>
          <p:nvPr/>
        </p:nvPicPr>
        <p:blipFill>
          <a:blip r:embed="rId9"/>
          <a:stretch>
            <a:fillRect/>
          </a:stretch>
        </p:blipFill>
        <p:spPr>
          <a:xfrm>
            <a:off x="449943" y="1699998"/>
            <a:ext cx="1255113" cy="1881402"/>
          </a:xfrm>
          <a:prstGeom prst="rect">
            <a:avLst/>
          </a:prstGeom>
        </p:spPr>
      </p:pic>
      <p:sp>
        <p:nvSpPr>
          <p:cNvPr id="17" name="Oval 16">
            <a:extLst>
              <a:ext uri="{FF2B5EF4-FFF2-40B4-BE49-F238E27FC236}">
                <a16:creationId xmlns:a16="http://schemas.microsoft.com/office/drawing/2014/main" id="{A6161F76-63F7-BE02-D2CF-C059B607C21A}"/>
              </a:ext>
            </a:extLst>
          </p:cNvPr>
          <p:cNvSpPr/>
          <p:nvPr/>
        </p:nvSpPr>
        <p:spPr>
          <a:xfrm rot="15985289">
            <a:off x="7495493" y="1552317"/>
            <a:ext cx="929810" cy="929372"/>
          </a:xfrm>
          <a:prstGeom prst="ellipse">
            <a:avLst/>
          </a:prstGeom>
          <a:blipFill rotWithShape="1">
            <a:blip r:embed="rId10"/>
            <a:srcRect/>
            <a:stretch>
              <a:fillRect l="-1000" r="-1000"/>
            </a:stretch>
          </a:blipFill>
          <a:scene3d>
            <a:camera prst="orthographicFront">
              <a:rot lat="0" lon="0" rev="15899998"/>
            </a:camera>
            <a:lightRig rig="threePt" dir="t"/>
          </a:scene3d>
        </p:spPr>
        <p:style>
          <a:lnRef idx="3">
            <a:schemeClr val="lt1">
              <a:hueOff val="0"/>
              <a:satOff val="0"/>
              <a:lumOff val="0"/>
              <a:alphaOff val="0"/>
            </a:schemeClr>
          </a:lnRef>
          <a:fillRef idx="1">
            <a:scrgbClr r="0" g="0" b="0"/>
          </a:fillRef>
          <a:effectRef idx="1">
            <a:schemeClr val="accent3">
              <a:tint val="50000"/>
              <a:hueOff val="1319"/>
              <a:satOff val="-10551"/>
              <a:lumOff val="1146"/>
              <a:alphaOff val="0"/>
            </a:schemeClr>
          </a:effectRef>
          <a:fontRef idx="minor">
            <a:schemeClr val="lt1">
              <a:hueOff val="0"/>
              <a:satOff val="0"/>
              <a:lumOff val="0"/>
              <a:alphaOff val="0"/>
            </a:schemeClr>
          </a:fontRef>
        </p:style>
      </p:sp>
      <p:sp>
        <p:nvSpPr>
          <p:cNvPr id="3" name="AutoShape 2">
            <a:extLst>
              <a:ext uri="{FF2B5EF4-FFF2-40B4-BE49-F238E27FC236}">
                <a16:creationId xmlns:a16="http://schemas.microsoft.com/office/drawing/2014/main" id="{862943FD-FA36-3CAA-612F-FC29DB412A46}"/>
              </a:ext>
            </a:extLst>
          </p:cNvPr>
          <p:cNvSpPr>
            <a:spLocks noChangeAspect="1" noChangeArrowheads="1"/>
          </p:cNvSpPr>
          <p:nvPr/>
        </p:nvSpPr>
        <p:spPr bwMode="auto">
          <a:xfrm>
            <a:off x="5943599" y="3276599"/>
            <a:ext cx="1078583" cy="1078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170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(cleaned-up data set)</a:t>
            </a:r>
          </a:p>
          <a:p>
            <a:endParaRPr lang="en-US" dirty="0"/>
          </a:p>
        </p:txBody>
      </p:sp>
      <p:sp>
        <p:nvSpPr>
          <p:cNvPr id="6" name="Text Placeholder 1">
            <a:extLst>
              <a:ext uri="{FF2B5EF4-FFF2-40B4-BE49-F238E27FC236}">
                <a16:creationId xmlns:a16="http://schemas.microsoft.com/office/drawing/2014/main" id="{64132737-49F1-0482-CDBE-5ED2E85DE6E9}"/>
              </a:ext>
            </a:extLst>
          </p:cNvPr>
          <p:cNvSpPr txBox="1">
            <a:spLocks/>
          </p:cNvSpPr>
          <p:nvPr/>
        </p:nvSpPr>
        <p:spPr bwMode="auto">
          <a:xfrm>
            <a:off x="-76200" y="629542"/>
            <a:ext cx="4495800"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600" b="1" kern="0" dirty="0">
                <a:ea typeface="+mn-lt"/>
                <a:cs typeface="+mn-lt"/>
              </a:rPr>
              <a:t>Histograms of Selected Predictor Variables</a:t>
            </a:r>
            <a:endParaRPr lang="en-US" kern="0" dirty="0">
              <a:ea typeface="+mn-lt"/>
              <a:cs typeface="+mn-lt"/>
            </a:endParaRPr>
          </a:p>
        </p:txBody>
      </p:sp>
      <p:sp>
        <p:nvSpPr>
          <p:cNvPr id="5" name="TextBox 4">
            <a:extLst>
              <a:ext uri="{FF2B5EF4-FFF2-40B4-BE49-F238E27FC236}">
                <a16:creationId xmlns:a16="http://schemas.microsoft.com/office/drawing/2014/main" id="{7C9409B1-B4D1-13E5-63C5-FA8D05E85FE8}"/>
              </a:ext>
            </a:extLst>
          </p:cNvPr>
          <p:cNvSpPr txBox="1"/>
          <p:nvPr/>
        </p:nvSpPr>
        <p:spPr>
          <a:xfrm>
            <a:off x="533400" y="5970540"/>
            <a:ext cx="8813800" cy="67044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mn-lt"/>
                <a:ea typeface="Calibri" panose="020F0502020204030204" pitchFamily="34" charset="0"/>
                <a:cs typeface="Times New Roman" panose="02020603050405020304" pitchFamily="18" charset="0"/>
              </a:rPr>
              <a:t>There appears to be outliers in the data set, and most of the data points are skewed to the right, which are indicators of outliers. The PERFORM_CNS_SCORE appears to be bi-modal.</a:t>
            </a:r>
            <a:endParaRPr lang="en-US" sz="1400" kern="100" dirty="0">
              <a:effectLst/>
              <a:latin typeface="+mn-l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7592057-AD91-13CB-75A6-1DE027522406}"/>
              </a:ext>
            </a:extLst>
          </p:cNvPr>
          <p:cNvPicPr>
            <a:picLocks noChangeAspect="1"/>
          </p:cNvPicPr>
          <p:nvPr/>
        </p:nvPicPr>
        <p:blipFill>
          <a:blip r:embed="rId3"/>
          <a:stretch>
            <a:fillRect/>
          </a:stretch>
        </p:blipFill>
        <p:spPr>
          <a:xfrm>
            <a:off x="533400" y="1007827"/>
            <a:ext cx="9448800" cy="4890910"/>
          </a:xfrm>
          <a:prstGeom prst="rect">
            <a:avLst/>
          </a:prstGeom>
        </p:spPr>
      </p:pic>
    </p:spTree>
    <p:extLst>
      <p:ext uri="{BB962C8B-B14F-4D97-AF65-F5344CB8AC3E}">
        <p14:creationId xmlns:p14="http://schemas.microsoft.com/office/powerpoint/2010/main" val="3131113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a:t>
            </a:r>
            <a:r>
              <a:rPr lang="en-US" dirty="0"/>
              <a:t>Box–Cox transform, center, and scale</a:t>
            </a:r>
            <a:endParaRPr lang="en-US" sz="1400" kern="0" dirty="0"/>
          </a:p>
          <a:p>
            <a:endParaRPr lang="en-US" dirty="0"/>
          </a:p>
        </p:txBody>
      </p:sp>
      <p:pic>
        <p:nvPicPr>
          <p:cNvPr id="6" name="Picture 5">
            <a:extLst>
              <a:ext uri="{FF2B5EF4-FFF2-40B4-BE49-F238E27FC236}">
                <a16:creationId xmlns:a16="http://schemas.microsoft.com/office/drawing/2014/main" id="{0FCA3D91-1F2E-FAFD-A959-92A1993BF5E5}"/>
              </a:ext>
            </a:extLst>
          </p:cNvPr>
          <p:cNvPicPr>
            <a:picLocks noChangeAspect="1"/>
          </p:cNvPicPr>
          <p:nvPr/>
        </p:nvPicPr>
        <p:blipFill>
          <a:blip r:embed="rId3"/>
          <a:stretch>
            <a:fillRect/>
          </a:stretch>
        </p:blipFill>
        <p:spPr>
          <a:xfrm>
            <a:off x="5143500" y="5373254"/>
            <a:ext cx="1905000" cy="1270000"/>
          </a:xfrm>
          <a:prstGeom prst="rect">
            <a:avLst/>
          </a:prstGeom>
        </p:spPr>
      </p:pic>
      <p:pic>
        <p:nvPicPr>
          <p:cNvPr id="3" name="Picture 2">
            <a:extLst>
              <a:ext uri="{FF2B5EF4-FFF2-40B4-BE49-F238E27FC236}">
                <a16:creationId xmlns:a16="http://schemas.microsoft.com/office/drawing/2014/main" id="{9A1DD740-A912-F184-10AC-AB2DDC168CC9}"/>
              </a:ext>
            </a:extLst>
          </p:cNvPr>
          <p:cNvPicPr>
            <a:picLocks noChangeAspect="1"/>
          </p:cNvPicPr>
          <p:nvPr/>
        </p:nvPicPr>
        <p:blipFill>
          <a:blip r:embed="rId4"/>
          <a:stretch>
            <a:fillRect/>
          </a:stretch>
        </p:blipFill>
        <p:spPr>
          <a:xfrm>
            <a:off x="1524000" y="1043151"/>
            <a:ext cx="9144000" cy="4306455"/>
          </a:xfrm>
          <a:prstGeom prst="rect">
            <a:avLst/>
          </a:prstGeom>
        </p:spPr>
      </p:pic>
    </p:spTree>
    <p:extLst>
      <p:ext uri="{BB962C8B-B14F-4D97-AF65-F5344CB8AC3E}">
        <p14:creationId xmlns:p14="http://schemas.microsoft.com/office/powerpoint/2010/main" val="140167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PCA</a:t>
            </a:r>
          </a:p>
          <a:p>
            <a:endParaRPr lang="en-US" dirty="0"/>
          </a:p>
        </p:txBody>
      </p:sp>
      <p:sp>
        <p:nvSpPr>
          <p:cNvPr id="11" name="AutoShape 2">
            <a:extLst>
              <a:ext uri="{FF2B5EF4-FFF2-40B4-BE49-F238E27FC236}">
                <a16:creationId xmlns:a16="http://schemas.microsoft.com/office/drawing/2014/main" id="{9F7545AE-BD97-005D-091C-A4D11355356A}"/>
              </a:ext>
            </a:extLst>
          </p:cNvPr>
          <p:cNvSpPr>
            <a:spLocks noChangeAspect="1" noChangeArrowheads="1"/>
          </p:cNvSpPr>
          <p:nvPr/>
        </p:nvSpPr>
        <p:spPr bwMode="auto">
          <a:xfrm>
            <a:off x="2590800" y="1143000"/>
            <a:ext cx="3505200" cy="350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3929A894-889E-8093-8BC9-F8F6EC1DF672}"/>
              </a:ext>
            </a:extLst>
          </p:cNvPr>
          <p:cNvPicPr>
            <a:picLocks noChangeAspect="1"/>
          </p:cNvPicPr>
          <p:nvPr/>
        </p:nvPicPr>
        <p:blipFill>
          <a:blip r:embed="rId3"/>
          <a:stretch>
            <a:fillRect/>
          </a:stretch>
        </p:blipFill>
        <p:spPr>
          <a:xfrm>
            <a:off x="406399" y="963836"/>
            <a:ext cx="6236973" cy="3678714"/>
          </a:xfrm>
          <a:prstGeom prst="rect">
            <a:avLst/>
          </a:prstGeom>
        </p:spPr>
      </p:pic>
      <p:pic>
        <p:nvPicPr>
          <p:cNvPr id="15" name="Picture 14">
            <a:extLst>
              <a:ext uri="{FF2B5EF4-FFF2-40B4-BE49-F238E27FC236}">
                <a16:creationId xmlns:a16="http://schemas.microsoft.com/office/drawing/2014/main" id="{7E80492F-B8B6-9938-DEF9-1274F684878F}"/>
              </a:ext>
            </a:extLst>
          </p:cNvPr>
          <p:cNvPicPr>
            <a:picLocks noChangeAspect="1"/>
          </p:cNvPicPr>
          <p:nvPr/>
        </p:nvPicPr>
        <p:blipFill>
          <a:blip r:embed="rId4"/>
          <a:stretch>
            <a:fillRect/>
          </a:stretch>
        </p:blipFill>
        <p:spPr>
          <a:xfrm>
            <a:off x="406400" y="4937685"/>
            <a:ext cx="6451506" cy="1396884"/>
          </a:xfrm>
          <a:prstGeom prst="rect">
            <a:avLst/>
          </a:prstGeom>
        </p:spPr>
      </p:pic>
      <p:pic>
        <p:nvPicPr>
          <p:cNvPr id="17" name="Picture 16">
            <a:extLst>
              <a:ext uri="{FF2B5EF4-FFF2-40B4-BE49-F238E27FC236}">
                <a16:creationId xmlns:a16="http://schemas.microsoft.com/office/drawing/2014/main" id="{16A8660F-54FE-1647-6D27-8F19EB6204BA}"/>
              </a:ext>
            </a:extLst>
          </p:cNvPr>
          <p:cNvPicPr>
            <a:picLocks noChangeAspect="1"/>
          </p:cNvPicPr>
          <p:nvPr/>
        </p:nvPicPr>
        <p:blipFill>
          <a:blip r:embed="rId5"/>
          <a:stretch>
            <a:fillRect/>
          </a:stretch>
        </p:blipFill>
        <p:spPr>
          <a:xfrm>
            <a:off x="7162800" y="4721158"/>
            <a:ext cx="3860800" cy="1755842"/>
          </a:xfrm>
          <a:prstGeom prst="rect">
            <a:avLst/>
          </a:prstGeom>
        </p:spPr>
      </p:pic>
      <p:pic>
        <p:nvPicPr>
          <p:cNvPr id="3" name="Picture 2">
            <a:extLst>
              <a:ext uri="{FF2B5EF4-FFF2-40B4-BE49-F238E27FC236}">
                <a16:creationId xmlns:a16="http://schemas.microsoft.com/office/drawing/2014/main" id="{59F3A681-F37E-6215-C4AE-7F93785FE776}"/>
              </a:ext>
            </a:extLst>
          </p:cNvPr>
          <p:cNvPicPr>
            <a:picLocks noChangeAspect="1"/>
          </p:cNvPicPr>
          <p:nvPr/>
        </p:nvPicPr>
        <p:blipFill>
          <a:blip r:embed="rId6"/>
          <a:stretch>
            <a:fillRect/>
          </a:stretch>
        </p:blipFill>
        <p:spPr>
          <a:xfrm>
            <a:off x="7239000" y="1066800"/>
            <a:ext cx="3505200" cy="3528051"/>
          </a:xfrm>
          <a:prstGeom prst="rect">
            <a:avLst/>
          </a:prstGeom>
        </p:spPr>
      </p:pic>
      <p:sp>
        <p:nvSpPr>
          <p:cNvPr id="5" name="TextBox 4">
            <a:extLst>
              <a:ext uri="{FF2B5EF4-FFF2-40B4-BE49-F238E27FC236}">
                <a16:creationId xmlns:a16="http://schemas.microsoft.com/office/drawing/2014/main" id="{8423B366-6E33-D4D8-7A40-DA42E5403DA0}"/>
              </a:ext>
            </a:extLst>
          </p:cNvPr>
          <p:cNvSpPr txBox="1"/>
          <p:nvPr/>
        </p:nvSpPr>
        <p:spPr>
          <a:xfrm>
            <a:off x="7239000" y="776473"/>
            <a:ext cx="3429000" cy="276999"/>
          </a:xfrm>
          <a:prstGeom prst="rect">
            <a:avLst/>
          </a:prstGeom>
          <a:noFill/>
        </p:spPr>
        <p:txBody>
          <a:bodyPr wrap="square" rtlCol="0">
            <a:spAutoFit/>
          </a:bodyPr>
          <a:lstStyle/>
          <a:p>
            <a:pPr algn="ctr"/>
            <a:r>
              <a:rPr lang="en-US" sz="1200" b="1" dirty="0">
                <a:solidFill>
                  <a:srgbClr val="000000"/>
                </a:solidFill>
              </a:rPr>
              <a:t>Scatter Plot Matrix of the First Three Components</a:t>
            </a:r>
          </a:p>
        </p:txBody>
      </p:sp>
    </p:spTree>
    <p:extLst>
      <p:ext uri="{BB962C8B-B14F-4D97-AF65-F5344CB8AC3E}">
        <p14:creationId xmlns:p14="http://schemas.microsoft.com/office/powerpoint/2010/main" val="141121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(cleaned-up data set)</a:t>
            </a:r>
          </a:p>
          <a:p>
            <a:endParaRPr lang="en-US" dirty="0"/>
          </a:p>
        </p:txBody>
      </p:sp>
      <p:sp>
        <p:nvSpPr>
          <p:cNvPr id="6" name="Text Placeholder 1">
            <a:extLst>
              <a:ext uri="{FF2B5EF4-FFF2-40B4-BE49-F238E27FC236}">
                <a16:creationId xmlns:a16="http://schemas.microsoft.com/office/drawing/2014/main" id="{64132737-49F1-0482-CDBE-5ED2E85DE6E9}"/>
              </a:ext>
            </a:extLst>
          </p:cNvPr>
          <p:cNvSpPr txBox="1">
            <a:spLocks/>
          </p:cNvSpPr>
          <p:nvPr/>
        </p:nvSpPr>
        <p:spPr bwMode="auto">
          <a:xfrm>
            <a:off x="1028700" y="621129"/>
            <a:ext cx="8458200"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600" b="1" kern="0" dirty="0">
                <a:ea typeface="+mn-lt"/>
                <a:cs typeface="+mn-lt"/>
              </a:rPr>
              <a:t>Comparison of Box plots &amp; Histograms BEFORE &amp; AFTER Clean-Up</a:t>
            </a:r>
            <a:endParaRPr lang="en-US" kern="0" dirty="0">
              <a:ea typeface="+mn-lt"/>
              <a:cs typeface="+mn-lt"/>
            </a:endParaRPr>
          </a:p>
        </p:txBody>
      </p:sp>
      <p:pic>
        <p:nvPicPr>
          <p:cNvPr id="7" name="Picture 6">
            <a:extLst>
              <a:ext uri="{FF2B5EF4-FFF2-40B4-BE49-F238E27FC236}">
                <a16:creationId xmlns:a16="http://schemas.microsoft.com/office/drawing/2014/main" id="{EC1D922C-A7CB-978D-2421-1DF3AEE01A18}"/>
              </a:ext>
            </a:extLst>
          </p:cNvPr>
          <p:cNvPicPr>
            <a:picLocks noChangeAspect="1"/>
          </p:cNvPicPr>
          <p:nvPr/>
        </p:nvPicPr>
        <p:blipFill>
          <a:blip r:embed="rId3"/>
          <a:stretch>
            <a:fillRect/>
          </a:stretch>
        </p:blipFill>
        <p:spPr>
          <a:xfrm>
            <a:off x="533399" y="963512"/>
            <a:ext cx="10057367" cy="5361088"/>
          </a:xfrm>
          <a:prstGeom prst="rect">
            <a:avLst/>
          </a:prstGeom>
        </p:spPr>
      </p:pic>
    </p:spTree>
    <p:extLst>
      <p:ext uri="{BB962C8B-B14F-4D97-AF65-F5344CB8AC3E}">
        <p14:creationId xmlns:p14="http://schemas.microsoft.com/office/powerpoint/2010/main" val="215950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56388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Classification Tree</a:t>
            </a:r>
          </a:p>
          <a:p>
            <a:pPr marL="1257300" lvl="2" indent="-342900">
              <a:buSzPct val="100000"/>
              <a:buFont typeface="Wingdings" panose="05000000000000000000" pitchFamily="2" charset="2"/>
              <a:buChar char="§"/>
            </a:pPr>
            <a:r>
              <a:rPr lang="en-US" sz="2000" dirty="0">
                <a:solidFill>
                  <a:schemeClr val="tx1"/>
                </a:solidFill>
              </a:rPr>
              <a:t>Logistic Regression</a:t>
            </a:r>
          </a:p>
          <a:p>
            <a:pPr marL="1257300" lvl="2" indent="-342900">
              <a:buSzPct val="100000"/>
              <a:buFont typeface="Wingdings" panose="05000000000000000000" pitchFamily="2" charset="2"/>
              <a:buChar char="§"/>
            </a:pPr>
            <a:r>
              <a:rPr lang="en-US" sz="2000" dirty="0">
                <a:solidFill>
                  <a:schemeClr val="tx1"/>
                </a:solidFill>
              </a:rPr>
              <a:t>Random Forest</a:t>
            </a:r>
          </a:p>
          <a:p>
            <a:pPr marL="914400" lvl="2" indent="0">
              <a:buSzPct val="100000"/>
            </a:pPr>
            <a:endParaRPr lang="en-US" sz="2000" dirty="0">
              <a:solidFill>
                <a:schemeClr val="tx1"/>
              </a:solidFill>
            </a:endParaRPr>
          </a:p>
          <a:p>
            <a:pPr marL="1257300" lvl="2" indent="-342900">
              <a:buSzPct val="100000"/>
              <a:buFont typeface="Wingdings" panose="05000000000000000000" pitchFamily="2" charset="2"/>
              <a:buChar char="§"/>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3" name="Picture 2">
            <a:extLst>
              <a:ext uri="{FF2B5EF4-FFF2-40B4-BE49-F238E27FC236}">
                <a16:creationId xmlns:a16="http://schemas.microsoft.com/office/drawing/2014/main" id="{B749EAC4-ECEC-6A07-C338-3AA85971940E}"/>
              </a:ext>
            </a:extLst>
          </p:cNvPr>
          <p:cNvPicPr>
            <a:picLocks noChangeAspect="1"/>
          </p:cNvPicPr>
          <p:nvPr/>
        </p:nvPicPr>
        <p:blipFill>
          <a:blip r:embed="rId2"/>
          <a:stretch>
            <a:fillRect/>
          </a:stretch>
        </p:blipFill>
        <p:spPr>
          <a:xfrm>
            <a:off x="5010150" y="4876800"/>
            <a:ext cx="2171700" cy="1447800"/>
          </a:xfrm>
          <a:prstGeom prst="rect">
            <a:avLst/>
          </a:prstGeom>
        </p:spPr>
      </p:pic>
    </p:spTree>
    <p:extLst>
      <p:ext uri="{BB962C8B-B14F-4D97-AF65-F5344CB8AC3E}">
        <p14:creationId xmlns:p14="http://schemas.microsoft.com/office/powerpoint/2010/main" val="218501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502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Classification And Regression Tree (CART)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Fitting Classification Tree Using </a:t>
            </a:r>
            <a:r>
              <a:rPr lang="en-US" sz="1700" b="1" dirty="0" err="1">
                <a:solidFill>
                  <a:schemeClr val="tx1"/>
                </a:solidFill>
              </a:rPr>
              <a:t>rpart</a:t>
            </a:r>
            <a:endParaRPr lang="en-US" sz="1700" b="1" dirty="0">
              <a:solidFill>
                <a:schemeClr val="tx1"/>
              </a:solidFill>
            </a:endParaRP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5" name="Picture 4">
            <a:extLst>
              <a:ext uri="{FF2B5EF4-FFF2-40B4-BE49-F238E27FC236}">
                <a16:creationId xmlns:a16="http://schemas.microsoft.com/office/drawing/2014/main" id="{186729B0-6C35-DC93-98DA-40600A661A2B}"/>
              </a:ext>
            </a:extLst>
          </p:cNvPr>
          <p:cNvPicPr>
            <a:picLocks noChangeAspect="1"/>
          </p:cNvPicPr>
          <p:nvPr/>
        </p:nvPicPr>
        <p:blipFill>
          <a:blip r:embed="rId3"/>
          <a:stretch>
            <a:fillRect/>
          </a:stretch>
        </p:blipFill>
        <p:spPr>
          <a:xfrm>
            <a:off x="5401734" y="2286000"/>
            <a:ext cx="6180666" cy="3276600"/>
          </a:xfrm>
          <a:prstGeom prst="rect">
            <a:avLst/>
          </a:prstGeom>
        </p:spPr>
      </p:pic>
      <p:pic>
        <p:nvPicPr>
          <p:cNvPr id="7" name="Picture 6">
            <a:extLst>
              <a:ext uri="{FF2B5EF4-FFF2-40B4-BE49-F238E27FC236}">
                <a16:creationId xmlns:a16="http://schemas.microsoft.com/office/drawing/2014/main" id="{DE9961EC-4033-B011-6475-2AAE2F0C5C4D}"/>
              </a:ext>
            </a:extLst>
          </p:cNvPr>
          <p:cNvPicPr>
            <a:picLocks noChangeAspect="1"/>
          </p:cNvPicPr>
          <p:nvPr/>
        </p:nvPicPr>
        <p:blipFill>
          <a:blip r:embed="rId4"/>
          <a:stretch>
            <a:fillRect/>
          </a:stretch>
        </p:blipFill>
        <p:spPr>
          <a:xfrm>
            <a:off x="685800" y="2055813"/>
            <a:ext cx="4419600" cy="4649787"/>
          </a:xfrm>
          <a:prstGeom prst="rect">
            <a:avLst/>
          </a:prstGeom>
        </p:spPr>
      </p:pic>
    </p:spTree>
    <p:extLst>
      <p:ext uri="{BB962C8B-B14F-4D97-AF65-F5344CB8AC3E}">
        <p14:creationId xmlns:p14="http://schemas.microsoft.com/office/powerpoint/2010/main" val="204915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93505"/>
            <a:ext cx="9753600" cy="502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Fitting Classification Tree Using </a:t>
            </a:r>
            <a:r>
              <a:rPr lang="en-US" sz="1700" b="1" dirty="0" err="1">
                <a:solidFill>
                  <a:schemeClr val="tx1"/>
                </a:solidFill>
              </a:rPr>
              <a:t>rpart</a:t>
            </a:r>
            <a:endParaRPr lang="en-US" sz="1700" b="1" dirty="0">
              <a:solidFill>
                <a:schemeClr val="tx1"/>
              </a:solidFill>
            </a:endParaRP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3" name="Picture 2">
            <a:extLst>
              <a:ext uri="{FF2B5EF4-FFF2-40B4-BE49-F238E27FC236}">
                <a16:creationId xmlns:a16="http://schemas.microsoft.com/office/drawing/2014/main" id="{AC86E6DD-3AE3-AF90-4840-909BF12852DA}"/>
              </a:ext>
            </a:extLst>
          </p:cNvPr>
          <p:cNvPicPr>
            <a:picLocks noChangeAspect="1"/>
          </p:cNvPicPr>
          <p:nvPr/>
        </p:nvPicPr>
        <p:blipFill>
          <a:blip r:embed="rId3"/>
          <a:stretch>
            <a:fillRect/>
          </a:stretch>
        </p:blipFill>
        <p:spPr>
          <a:xfrm>
            <a:off x="6495523" y="801388"/>
            <a:ext cx="5086877" cy="5102823"/>
          </a:xfrm>
          <a:prstGeom prst="rect">
            <a:avLst/>
          </a:prstGeom>
        </p:spPr>
      </p:pic>
      <p:pic>
        <p:nvPicPr>
          <p:cNvPr id="7" name="Picture 6">
            <a:extLst>
              <a:ext uri="{FF2B5EF4-FFF2-40B4-BE49-F238E27FC236}">
                <a16:creationId xmlns:a16="http://schemas.microsoft.com/office/drawing/2014/main" id="{6116B119-1359-4141-4318-5FF3FA2A393F}"/>
              </a:ext>
            </a:extLst>
          </p:cNvPr>
          <p:cNvPicPr>
            <a:picLocks noChangeAspect="1"/>
          </p:cNvPicPr>
          <p:nvPr/>
        </p:nvPicPr>
        <p:blipFill>
          <a:blip r:embed="rId4"/>
          <a:stretch>
            <a:fillRect/>
          </a:stretch>
        </p:blipFill>
        <p:spPr>
          <a:xfrm>
            <a:off x="533400" y="2286000"/>
            <a:ext cx="5969391" cy="2895600"/>
          </a:xfrm>
          <a:prstGeom prst="rect">
            <a:avLst/>
          </a:prstGeom>
        </p:spPr>
      </p:pic>
    </p:spTree>
    <p:extLst>
      <p:ext uri="{BB962C8B-B14F-4D97-AF65-F5344CB8AC3E}">
        <p14:creationId xmlns:p14="http://schemas.microsoft.com/office/powerpoint/2010/main" val="386654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502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Fitting CART tree model </a:t>
            </a:r>
            <a:r>
              <a:rPr lang="en-US" sz="1700" b="1" dirty="0" err="1">
                <a:solidFill>
                  <a:schemeClr val="tx1"/>
                </a:solidFill>
              </a:rPr>
              <a:t>prp</a:t>
            </a:r>
            <a:r>
              <a:rPr lang="en-US" sz="1700" b="1" dirty="0">
                <a:solidFill>
                  <a:schemeClr val="tx1"/>
                </a:solidFill>
              </a:rPr>
              <a:t>() function</a:t>
            </a: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5" name="Picture 4">
            <a:extLst>
              <a:ext uri="{FF2B5EF4-FFF2-40B4-BE49-F238E27FC236}">
                <a16:creationId xmlns:a16="http://schemas.microsoft.com/office/drawing/2014/main" id="{7905B85A-4833-9C5D-2667-C48174D29D7A}"/>
              </a:ext>
            </a:extLst>
          </p:cNvPr>
          <p:cNvPicPr>
            <a:picLocks noChangeAspect="1"/>
          </p:cNvPicPr>
          <p:nvPr/>
        </p:nvPicPr>
        <p:blipFill>
          <a:blip r:embed="rId3"/>
          <a:stretch>
            <a:fillRect/>
          </a:stretch>
        </p:blipFill>
        <p:spPr>
          <a:xfrm>
            <a:off x="6375400" y="990600"/>
            <a:ext cx="4978400" cy="5137200"/>
          </a:xfrm>
          <a:prstGeom prst="rect">
            <a:avLst/>
          </a:prstGeom>
        </p:spPr>
      </p:pic>
      <p:pic>
        <p:nvPicPr>
          <p:cNvPr id="8" name="Picture 7">
            <a:extLst>
              <a:ext uri="{FF2B5EF4-FFF2-40B4-BE49-F238E27FC236}">
                <a16:creationId xmlns:a16="http://schemas.microsoft.com/office/drawing/2014/main" id="{A34123FD-8EC3-AE13-37E6-CCF5C267BC6A}"/>
              </a:ext>
            </a:extLst>
          </p:cNvPr>
          <p:cNvPicPr>
            <a:picLocks noChangeAspect="1"/>
          </p:cNvPicPr>
          <p:nvPr/>
        </p:nvPicPr>
        <p:blipFill>
          <a:blip r:embed="rId4"/>
          <a:stretch>
            <a:fillRect/>
          </a:stretch>
        </p:blipFill>
        <p:spPr>
          <a:xfrm>
            <a:off x="762000" y="1832419"/>
            <a:ext cx="5732330" cy="4492909"/>
          </a:xfrm>
          <a:prstGeom prst="rect">
            <a:avLst/>
          </a:prstGeom>
        </p:spPr>
      </p:pic>
    </p:spTree>
    <p:extLst>
      <p:ext uri="{BB962C8B-B14F-4D97-AF65-F5344CB8AC3E}">
        <p14:creationId xmlns:p14="http://schemas.microsoft.com/office/powerpoint/2010/main" val="393000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2743200" y="596462"/>
            <a:ext cx="5613400" cy="838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Confusion Matrix, ROC Curve &amp; AUC </a:t>
            </a: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3" name="Picture 2">
            <a:extLst>
              <a:ext uri="{FF2B5EF4-FFF2-40B4-BE49-F238E27FC236}">
                <a16:creationId xmlns:a16="http://schemas.microsoft.com/office/drawing/2014/main" id="{E3FF4453-883B-D92E-A964-733C562E23AE}"/>
              </a:ext>
            </a:extLst>
          </p:cNvPr>
          <p:cNvPicPr>
            <a:picLocks noChangeAspect="1"/>
          </p:cNvPicPr>
          <p:nvPr/>
        </p:nvPicPr>
        <p:blipFill>
          <a:blip r:embed="rId3"/>
          <a:stretch>
            <a:fillRect/>
          </a:stretch>
        </p:blipFill>
        <p:spPr>
          <a:xfrm>
            <a:off x="1028746" y="2621995"/>
            <a:ext cx="4444954" cy="4007405"/>
          </a:xfrm>
          <a:prstGeom prst="rect">
            <a:avLst/>
          </a:prstGeom>
        </p:spPr>
      </p:pic>
      <p:pic>
        <p:nvPicPr>
          <p:cNvPr id="7" name="Picture 6">
            <a:extLst>
              <a:ext uri="{FF2B5EF4-FFF2-40B4-BE49-F238E27FC236}">
                <a16:creationId xmlns:a16="http://schemas.microsoft.com/office/drawing/2014/main" id="{D6D31F77-9E2D-E855-D9FC-131D2291D976}"/>
              </a:ext>
            </a:extLst>
          </p:cNvPr>
          <p:cNvPicPr>
            <a:picLocks noChangeAspect="1"/>
          </p:cNvPicPr>
          <p:nvPr/>
        </p:nvPicPr>
        <p:blipFill>
          <a:blip r:embed="rId4"/>
          <a:stretch>
            <a:fillRect/>
          </a:stretch>
        </p:blipFill>
        <p:spPr>
          <a:xfrm>
            <a:off x="7162800" y="2087392"/>
            <a:ext cx="4260804" cy="4313408"/>
          </a:xfrm>
          <a:prstGeom prst="rect">
            <a:avLst/>
          </a:prstGeom>
        </p:spPr>
      </p:pic>
      <p:graphicFrame>
        <p:nvGraphicFramePr>
          <p:cNvPr id="11" name="Table 6">
            <a:extLst>
              <a:ext uri="{FF2B5EF4-FFF2-40B4-BE49-F238E27FC236}">
                <a16:creationId xmlns:a16="http://schemas.microsoft.com/office/drawing/2014/main" id="{C57677F4-49C2-6089-58EC-2DF72B50D4C2}"/>
              </a:ext>
            </a:extLst>
          </p:cNvPr>
          <p:cNvGraphicFramePr>
            <a:graphicFrameLocks noGrp="1"/>
          </p:cNvGraphicFramePr>
          <p:nvPr>
            <p:extLst>
              <p:ext uri="{D42A27DB-BD31-4B8C-83A1-F6EECF244321}">
                <p14:modId xmlns:p14="http://schemas.microsoft.com/office/powerpoint/2010/main" val="146837102"/>
              </p:ext>
            </p:extLst>
          </p:nvPr>
        </p:nvGraphicFramePr>
        <p:xfrm>
          <a:off x="482600" y="1434662"/>
          <a:ext cx="7137400" cy="1010920"/>
        </p:xfrm>
        <a:graphic>
          <a:graphicData uri="http://schemas.openxmlformats.org/drawingml/2006/table">
            <a:tbl>
              <a:tblPr firstRow="1" bandRow="1">
                <a:tableStyleId>{793D81CF-94F2-401A-BA57-92F5A7B2D0C5}</a:tableStyleId>
              </a:tblPr>
              <a:tblGrid>
                <a:gridCol w="1427480">
                  <a:extLst>
                    <a:ext uri="{9D8B030D-6E8A-4147-A177-3AD203B41FA5}">
                      <a16:colId xmlns:a16="http://schemas.microsoft.com/office/drawing/2014/main" val="3791757351"/>
                    </a:ext>
                  </a:extLst>
                </a:gridCol>
                <a:gridCol w="1427480">
                  <a:extLst>
                    <a:ext uri="{9D8B030D-6E8A-4147-A177-3AD203B41FA5}">
                      <a16:colId xmlns:a16="http://schemas.microsoft.com/office/drawing/2014/main" val="3103834128"/>
                    </a:ext>
                  </a:extLst>
                </a:gridCol>
                <a:gridCol w="1427480">
                  <a:extLst>
                    <a:ext uri="{9D8B030D-6E8A-4147-A177-3AD203B41FA5}">
                      <a16:colId xmlns:a16="http://schemas.microsoft.com/office/drawing/2014/main" val="267945312"/>
                    </a:ext>
                  </a:extLst>
                </a:gridCol>
                <a:gridCol w="1427480">
                  <a:extLst>
                    <a:ext uri="{9D8B030D-6E8A-4147-A177-3AD203B41FA5}">
                      <a16:colId xmlns:a16="http://schemas.microsoft.com/office/drawing/2014/main" val="4265757364"/>
                    </a:ext>
                  </a:extLst>
                </a:gridCol>
                <a:gridCol w="1427480">
                  <a:extLst>
                    <a:ext uri="{9D8B030D-6E8A-4147-A177-3AD203B41FA5}">
                      <a16:colId xmlns:a16="http://schemas.microsoft.com/office/drawing/2014/main" val="1289777144"/>
                    </a:ext>
                  </a:extLst>
                </a:gridCol>
              </a:tblGrid>
              <a:tr h="370840">
                <a:tc>
                  <a:txBody>
                    <a:bodyPr/>
                    <a:lstStyle/>
                    <a:p>
                      <a:r>
                        <a:rPr lang="en-US"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CI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Mcnemar’s Test 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Sensitivity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&lt;2e-16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extLst>
                  <a:ext uri="{0D108BD9-81ED-4DB2-BD59-A6C34878D82A}">
                    <a16:rowId xmlns:a16="http://schemas.microsoft.com/office/drawing/2014/main" val="3880829991"/>
                  </a:ext>
                </a:extLst>
              </a:tr>
            </a:tbl>
          </a:graphicData>
        </a:graphic>
      </p:graphicFrame>
    </p:spTree>
    <p:extLst>
      <p:ext uri="{BB962C8B-B14F-4D97-AF65-F5344CB8AC3E}">
        <p14:creationId xmlns:p14="http://schemas.microsoft.com/office/powerpoint/2010/main" val="184331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06400" y="685800"/>
            <a:ext cx="9753600" cy="762000"/>
          </a:xfrm>
          <a:prstGeom prst="rect">
            <a:avLst/>
          </a:prstGeom>
          <a:noFill/>
          <a:ln>
            <a:noFill/>
          </a:ln>
        </p:spPr>
        <p:txBody>
          <a:bodyPr spcFirstLastPara="1" vert="horz" wrap="square" lIns="91425" tIns="45700" rIns="91425" bIns="4570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Model‘s Performance Statistics </a:t>
            </a: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10" name="Picture 9">
            <a:extLst>
              <a:ext uri="{FF2B5EF4-FFF2-40B4-BE49-F238E27FC236}">
                <a16:creationId xmlns:a16="http://schemas.microsoft.com/office/drawing/2014/main" id="{C921214A-FA2C-6D95-9C98-5A0758E34AAE}"/>
              </a:ext>
            </a:extLst>
          </p:cNvPr>
          <p:cNvPicPr>
            <a:picLocks noChangeAspect="1"/>
          </p:cNvPicPr>
          <p:nvPr/>
        </p:nvPicPr>
        <p:blipFill>
          <a:blip r:embed="rId3"/>
          <a:stretch>
            <a:fillRect/>
          </a:stretch>
        </p:blipFill>
        <p:spPr>
          <a:xfrm>
            <a:off x="715116" y="1447799"/>
            <a:ext cx="4219491" cy="5029201"/>
          </a:xfrm>
          <a:prstGeom prst="rect">
            <a:avLst/>
          </a:prstGeom>
        </p:spPr>
      </p:pic>
      <p:graphicFrame>
        <p:nvGraphicFramePr>
          <p:cNvPr id="2" name="Table 6">
            <a:extLst>
              <a:ext uri="{FF2B5EF4-FFF2-40B4-BE49-F238E27FC236}">
                <a16:creationId xmlns:a16="http://schemas.microsoft.com/office/drawing/2014/main" id="{A5177106-6EDB-5D87-69CE-C177C1A6E3EC}"/>
              </a:ext>
            </a:extLst>
          </p:cNvPr>
          <p:cNvGraphicFramePr>
            <a:graphicFrameLocks noGrp="1"/>
          </p:cNvGraphicFramePr>
          <p:nvPr>
            <p:extLst>
              <p:ext uri="{D42A27DB-BD31-4B8C-83A1-F6EECF244321}">
                <p14:modId xmlns:p14="http://schemas.microsoft.com/office/powerpoint/2010/main" val="3410089963"/>
              </p:ext>
            </p:extLst>
          </p:nvPr>
        </p:nvGraphicFramePr>
        <p:xfrm>
          <a:off x="4673600" y="2286000"/>
          <a:ext cx="6502400" cy="741680"/>
        </p:xfrm>
        <a:graphic>
          <a:graphicData uri="http://schemas.openxmlformats.org/drawingml/2006/table">
            <a:tbl>
              <a:tblPr firstRow="1" bandRow="1">
                <a:tableStyleId>{793D81CF-94F2-401A-BA57-92F5A7B2D0C5}</a:tableStyleId>
              </a:tblPr>
              <a:tblGrid>
                <a:gridCol w="1300480">
                  <a:extLst>
                    <a:ext uri="{9D8B030D-6E8A-4147-A177-3AD203B41FA5}">
                      <a16:colId xmlns:a16="http://schemas.microsoft.com/office/drawing/2014/main" val="3791757351"/>
                    </a:ext>
                  </a:extLst>
                </a:gridCol>
                <a:gridCol w="1300480">
                  <a:extLst>
                    <a:ext uri="{9D8B030D-6E8A-4147-A177-3AD203B41FA5}">
                      <a16:colId xmlns:a16="http://schemas.microsoft.com/office/drawing/2014/main" val="3103834128"/>
                    </a:ext>
                  </a:extLst>
                </a:gridCol>
                <a:gridCol w="1300480">
                  <a:extLst>
                    <a:ext uri="{9D8B030D-6E8A-4147-A177-3AD203B41FA5}">
                      <a16:colId xmlns:a16="http://schemas.microsoft.com/office/drawing/2014/main" val="267945312"/>
                    </a:ext>
                  </a:extLst>
                </a:gridCol>
                <a:gridCol w="1300480">
                  <a:extLst>
                    <a:ext uri="{9D8B030D-6E8A-4147-A177-3AD203B41FA5}">
                      <a16:colId xmlns:a16="http://schemas.microsoft.com/office/drawing/2014/main" val="4265757364"/>
                    </a:ext>
                  </a:extLst>
                </a:gridCol>
                <a:gridCol w="1300480">
                  <a:extLst>
                    <a:ext uri="{9D8B030D-6E8A-4147-A177-3AD203B41FA5}">
                      <a16:colId xmlns:a16="http://schemas.microsoft.com/office/drawing/2014/main" val="1289777144"/>
                    </a:ext>
                  </a:extLst>
                </a:gridCol>
              </a:tblGrid>
              <a:tr h="370840">
                <a:tc>
                  <a:txBody>
                    <a:bodyPr/>
                    <a:lstStyle/>
                    <a:p>
                      <a:r>
                        <a:rPr lang="en-US" dirty="0"/>
                        <a:t>Accuracy</a:t>
                      </a:r>
                    </a:p>
                  </a:txBody>
                  <a:tcPr>
                    <a:cell3D prstMaterial="dkEdge">
                      <a:bevel prst="cross"/>
                      <a:lightRig rig="flood" dir="t"/>
                    </a:cell3D>
                  </a:tcPr>
                </a:tc>
                <a:tc>
                  <a:txBody>
                    <a:bodyPr/>
                    <a:lstStyle/>
                    <a:p>
                      <a:r>
                        <a:rPr lang="en-US" dirty="0"/>
                        <a:t>Precision</a:t>
                      </a:r>
                    </a:p>
                  </a:txBody>
                  <a:tcPr>
                    <a:cell3D prstMaterial="dkEdge">
                      <a:bevel prst="cross"/>
                      <a:lightRig rig="flood" dir="t"/>
                    </a:cell3D>
                  </a:tcPr>
                </a:tc>
                <a:tc>
                  <a:txBody>
                    <a:bodyPr/>
                    <a:lstStyle/>
                    <a:p>
                      <a:r>
                        <a:rPr lang="en-US" dirty="0"/>
                        <a:t>Recall</a:t>
                      </a:r>
                    </a:p>
                  </a:txBody>
                  <a:tcPr>
                    <a:cell3D prstMaterial="dkEdge">
                      <a:bevel prst="cross"/>
                      <a:lightRig rig="flood" dir="t"/>
                    </a:cell3D>
                  </a:tcPr>
                </a:tc>
                <a:tc>
                  <a:txBody>
                    <a:bodyPr/>
                    <a:lstStyle/>
                    <a:p>
                      <a:r>
                        <a:rPr lang="en-US" dirty="0"/>
                        <a:t>F1</a:t>
                      </a:r>
                    </a:p>
                  </a:txBody>
                  <a:tcPr>
                    <a:cell3D prstMaterial="dkEdge">
                      <a:bevel prst="cross"/>
                      <a:lightRig rig="flood" dir="t"/>
                    </a:cell3D>
                  </a:tcPr>
                </a:tc>
                <a:tc>
                  <a:txBody>
                    <a:bodyPr/>
                    <a:lstStyle/>
                    <a:p>
                      <a:r>
                        <a:rPr lang="en-US" dirty="0"/>
                        <a:t>AUC</a:t>
                      </a:r>
                    </a:p>
                  </a:txBody>
                  <a:tcPr>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0.78</a:t>
                      </a:r>
                    </a:p>
                  </a:txBody>
                  <a:tcPr>
                    <a:cell3D prstMaterial="dkEdge">
                      <a:bevel prst="cross"/>
                      <a:lightRig rig="flood" dir="t"/>
                    </a:cell3D>
                  </a:tcPr>
                </a:tc>
                <a:tc>
                  <a:txBody>
                    <a:bodyPr/>
                    <a:lstStyle/>
                    <a:p>
                      <a:r>
                        <a:rPr lang="en-US" dirty="0"/>
                        <a:t>0.78</a:t>
                      </a:r>
                    </a:p>
                  </a:txBody>
                  <a:tcPr>
                    <a:cell3D prstMaterial="dkEdge">
                      <a:bevel prst="cross"/>
                      <a:lightRig rig="flood" dir="t"/>
                    </a:cell3D>
                  </a:tcPr>
                </a:tc>
                <a:tc>
                  <a:txBody>
                    <a:bodyPr/>
                    <a:lstStyle/>
                    <a:p>
                      <a:r>
                        <a:rPr lang="en-US" dirty="0"/>
                        <a:t>1.00</a:t>
                      </a:r>
                    </a:p>
                  </a:txBody>
                  <a:tcPr>
                    <a:cell3D prstMaterial="dkEdge">
                      <a:bevel prst="cross"/>
                      <a:lightRig rig="flood" dir="t"/>
                    </a:cell3D>
                  </a:tcPr>
                </a:tc>
                <a:tc>
                  <a:txBody>
                    <a:bodyPr/>
                    <a:lstStyle/>
                    <a:p>
                      <a:r>
                        <a:rPr lang="en-US" dirty="0"/>
                        <a:t>0.88</a:t>
                      </a:r>
                    </a:p>
                  </a:txBody>
                  <a:tcPr>
                    <a:cell3D prstMaterial="dkEdge">
                      <a:bevel prst="cross"/>
                      <a:lightRig rig="flood" dir="t"/>
                    </a:cell3D>
                  </a:tcPr>
                </a:tc>
                <a:tc>
                  <a:txBody>
                    <a:bodyPr/>
                    <a:lstStyle/>
                    <a:p>
                      <a:r>
                        <a:rPr lang="en-US" dirty="0"/>
                        <a:t>0.5</a:t>
                      </a:r>
                    </a:p>
                  </a:txBody>
                  <a:tcPr>
                    <a:cell3D prstMaterial="dkEdge">
                      <a:bevel prst="cross"/>
                      <a:lightRig rig="flood" dir="t"/>
                    </a:cell3D>
                  </a:tcPr>
                </a:tc>
                <a:extLst>
                  <a:ext uri="{0D108BD9-81ED-4DB2-BD59-A6C34878D82A}">
                    <a16:rowId xmlns:a16="http://schemas.microsoft.com/office/drawing/2014/main" val="3880829991"/>
                  </a:ext>
                </a:extLst>
              </a:tr>
            </a:tbl>
          </a:graphicData>
        </a:graphic>
      </p:graphicFrame>
    </p:spTree>
    <p:extLst>
      <p:ext uri="{BB962C8B-B14F-4D97-AF65-F5344CB8AC3E}">
        <p14:creationId xmlns:p14="http://schemas.microsoft.com/office/powerpoint/2010/main" val="2599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711200" y="342900"/>
            <a:ext cx="10769600" cy="228600"/>
          </a:xfrm>
        </p:spPr>
        <p:txBody>
          <a:bodyPr/>
          <a:lstStyle/>
          <a:p>
            <a:r>
              <a:rPr lang="en-US" dirty="0"/>
              <a:t>AgENDA</a:t>
            </a:r>
          </a:p>
        </p:txBody>
      </p:sp>
      <p:sp>
        <p:nvSpPr>
          <p:cNvPr id="3" name="Google Shape;95;p2">
            <a:extLst>
              <a:ext uri="{FF2B5EF4-FFF2-40B4-BE49-F238E27FC236}">
                <a16:creationId xmlns:a16="http://schemas.microsoft.com/office/drawing/2014/main" id="{C587E733-8FD5-7347-1001-A01046174769}"/>
              </a:ext>
            </a:extLst>
          </p:cNvPr>
          <p:cNvSpPr txBox="1">
            <a:spLocks/>
          </p:cNvSpPr>
          <p:nvPr/>
        </p:nvSpPr>
        <p:spPr>
          <a:xfrm>
            <a:off x="838200" y="762000"/>
            <a:ext cx="6375939" cy="5638800"/>
          </a:xfrm>
          <a:prstGeom prst="rect">
            <a:avLst/>
          </a:prstGeom>
          <a:noFill/>
          <a:ln>
            <a:noFill/>
          </a:ln>
        </p:spPr>
        <p:txBody>
          <a:bodyPr spcFirstLastPara="1" vert="horz" wrap="square" lIns="91425" tIns="45700" rIns="91425" bIns="45700" numCol="1" anchor="t" anchorCtr="0" compatLnSpc="1">
            <a:prstTxWarp prst="textNoShape">
              <a:avLst/>
            </a:prstTxWarp>
            <a:normAutofit fontScale="92500"/>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Raw Data Set &amp; Source</a:t>
            </a:r>
          </a:p>
          <a:p>
            <a:pPr marL="1257300" lvl="2" indent="-342900">
              <a:buSzPct val="100000"/>
              <a:buFont typeface="Wingdings" panose="05000000000000000000" pitchFamily="2" charset="2"/>
              <a:buChar char="§"/>
            </a:pPr>
            <a:r>
              <a:rPr lang="en-US" sz="2000" dirty="0">
                <a:solidFill>
                  <a:schemeClr val="tx1"/>
                </a:solidFill>
              </a:rPr>
              <a:t>About The Data Set</a:t>
            </a:r>
          </a:p>
          <a:p>
            <a:pPr marL="457200" indent="-457200">
              <a:spcBef>
                <a:spcPts val="0"/>
              </a:spcBef>
              <a:buSzPct val="100000"/>
              <a:buFont typeface="Wingdings" panose="05000000000000000000" pitchFamily="2" charset="2"/>
              <a:buChar char="q"/>
            </a:pPr>
            <a:r>
              <a:rPr lang="en-US" sz="2400" kern="0" dirty="0"/>
              <a:t>High-level Summary (Raw Data Sets)</a:t>
            </a:r>
          </a:p>
          <a:p>
            <a:pPr marL="1257300" lvl="2" indent="-342900">
              <a:buSzPct val="100000"/>
              <a:buFont typeface="Wingdings" panose="05000000000000000000" pitchFamily="2" charset="2"/>
              <a:buChar char="§"/>
            </a:pPr>
            <a:r>
              <a:rPr lang="en-US" sz="2000" dirty="0">
                <a:solidFill>
                  <a:schemeClr val="tx1"/>
                </a:solidFill>
              </a:rPr>
              <a:t>Predictors &amp; Responses</a:t>
            </a:r>
          </a:p>
          <a:p>
            <a:pPr marL="457200" indent="-457200">
              <a:buSzPct val="100000"/>
              <a:buFont typeface="Wingdings" panose="05000000000000000000" pitchFamily="2" charset="2"/>
              <a:buChar char="q"/>
            </a:pPr>
            <a:r>
              <a:rPr lang="en-US" sz="2400" kern="0" dirty="0"/>
              <a:t>Data Preprocessing </a:t>
            </a:r>
          </a:p>
          <a:p>
            <a:pPr marL="1257300" lvl="2" indent="-342900">
              <a:buFont typeface="Wingdings" panose="05000000000000000000" pitchFamily="2" charset="2"/>
              <a:buChar char="§"/>
            </a:pPr>
            <a:r>
              <a:rPr lang="en-US" sz="2000" dirty="0">
                <a:solidFill>
                  <a:schemeClr val="tx1"/>
                </a:solidFill>
              </a:rPr>
              <a:t>Check for Missing Values</a:t>
            </a:r>
          </a:p>
          <a:p>
            <a:pPr marL="1257300" lvl="2" indent="-342900">
              <a:buFont typeface="Wingdings" panose="05000000000000000000" pitchFamily="2" charset="2"/>
              <a:buChar char="§"/>
            </a:pPr>
            <a:r>
              <a:rPr lang="en-US" sz="2000" dirty="0">
                <a:solidFill>
                  <a:schemeClr val="tx1"/>
                </a:solidFill>
              </a:rPr>
              <a:t>Removal of Near-Zero Variance Predictors</a:t>
            </a:r>
          </a:p>
          <a:p>
            <a:pPr marL="1257300" lvl="2" indent="-342900">
              <a:buFont typeface="Wingdings" panose="05000000000000000000" pitchFamily="2" charset="2"/>
              <a:buChar char="§"/>
            </a:pPr>
            <a:r>
              <a:rPr lang="en-US" sz="2000" dirty="0">
                <a:solidFill>
                  <a:schemeClr val="tx1"/>
                </a:solidFill>
              </a:rPr>
              <a:t>Box-Cox Transformation, Centering and Scaling</a:t>
            </a:r>
          </a:p>
          <a:p>
            <a:pPr marL="457200" indent="-457200">
              <a:spcBef>
                <a:spcPts val="0"/>
              </a:spcBef>
              <a:buSzPct val="100000"/>
              <a:buFont typeface="Wingdings" panose="05000000000000000000" pitchFamily="2" charset="2"/>
              <a:buChar char="q"/>
            </a:pPr>
            <a:r>
              <a:rPr lang="en-US" sz="2400" kern="0" dirty="0"/>
              <a:t>High-level Summary (Cleaned-up Data Sets)</a:t>
            </a:r>
          </a:p>
          <a:p>
            <a:pPr marL="1257300" lvl="2" indent="-342900">
              <a:buSzPct val="100000"/>
              <a:buFont typeface="Wingdings" panose="05000000000000000000" pitchFamily="2" charset="2"/>
              <a:buChar char="§"/>
            </a:pPr>
            <a:r>
              <a:rPr lang="en-US" sz="2000" dirty="0">
                <a:solidFill>
                  <a:schemeClr val="tx1"/>
                </a:solidFill>
              </a:rPr>
              <a:t>Predictors &amp; Responses</a:t>
            </a:r>
          </a:p>
          <a:p>
            <a:pPr marL="457200" indent="-457200">
              <a:spcBef>
                <a:spcPts val="0"/>
              </a:spcBef>
              <a:buSzPct val="100000"/>
              <a:buFont typeface="Wingdings" panose="05000000000000000000" pitchFamily="2" charset="2"/>
              <a:buChar char="q"/>
            </a:pPr>
            <a:r>
              <a:rPr lang="en-US" sz="2400" kern="0" dirty="0"/>
              <a:t>Predictive Models (Already Tried or Plan To Use)</a:t>
            </a:r>
          </a:p>
          <a:p>
            <a:pPr marL="1257300" lvl="2" indent="-342900">
              <a:buSzPct val="100000"/>
              <a:buFont typeface="Wingdings" panose="05000000000000000000" pitchFamily="2" charset="2"/>
              <a:buChar char="§"/>
            </a:pPr>
            <a:r>
              <a:rPr lang="en-US" sz="2000" dirty="0">
                <a:solidFill>
                  <a:schemeClr val="tx1"/>
                </a:solidFill>
              </a:rPr>
              <a:t>Classification Tree</a:t>
            </a:r>
          </a:p>
          <a:p>
            <a:pPr marL="1257300" lvl="2" indent="-342900">
              <a:buSzPct val="100000"/>
              <a:buFont typeface="Wingdings" panose="05000000000000000000" pitchFamily="2" charset="2"/>
              <a:buChar char="§"/>
            </a:pPr>
            <a:r>
              <a:rPr lang="en-US" sz="2000" dirty="0">
                <a:solidFill>
                  <a:schemeClr val="tx1"/>
                </a:solidFill>
              </a:rPr>
              <a:t>Logistic Regression</a:t>
            </a:r>
          </a:p>
          <a:p>
            <a:pPr marL="1257300" lvl="2" indent="-342900">
              <a:buSzPct val="100000"/>
              <a:buFont typeface="Wingdings" panose="05000000000000000000" pitchFamily="2" charset="2"/>
              <a:buChar char="§"/>
            </a:pPr>
            <a:r>
              <a:rPr lang="en-US" sz="2000" dirty="0">
                <a:solidFill>
                  <a:schemeClr val="tx1"/>
                </a:solidFill>
              </a:rPr>
              <a:t>Random Forest</a:t>
            </a:r>
          </a:p>
          <a:p>
            <a:pPr marL="457200" indent="-457200">
              <a:spcBef>
                <a:spcPts val="0"/>
              </a:spcBef>
              <a:buSzPct val="100000"/>
              <a:buFont typeface="Wingdings" panose="05000000000000000000" pitchFamily="2" charset="2"/>
              <a:buChar char="q"/>
            </a:pPr>
            <a:r>
              <a:rPr lang="en-US" sz="2400" kern="0" dirty="0"/>
              <a:t>Roadblocks</a:t>
            </a:r>
          </a:p>
          <a:p>
            <a:pPr marL="457200" indent="-457200">
              <a:spcBef>
                <a:spcPts val="0"/>
              </a:spcBef>
              <a:buSzPct val="100000"/>
              <a:buFont typeface="Wingdings" panose="05000000000000000000" pitchFamily="2" charset="2"/>
              <a:buChar char="q"/>
            </a:pPr>
            <a:r>
              <a:rPr lang="en-US" sz="2400" kern="0" dirty="0"/>
              <a:t>Conclusion</a:t>
            </a:r>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5" name="Picture 4">
            <a:extLst>
              <a:ext uri="{FF2B5EF4-FFF2-40B4-BE49-F238E27FC236}">
                <a16:creationId xmlns:a16="http://schemas.microsoft.com/office/drawing/2014/main" id="{5573515E-79A8-327D-7834-5EE481C5D014}"/>
              </a:ext>
            </a:extLst>
          </p:cNvPr>
          <p:cNvPicPr>
            <a:picLocks noChangeAspect="1"/>
          </p:cNvPicPr>
          <p:nvPr/>
        </p:nvPicPr>
        <p:blipFill>
          <a:blip r:embed="rId2"/>
          <a:stretch>
            <a:fillRect/>
          </a:stretch>
        </p:blipFill>
        <p:spPr>
          <a:xfrm>
            <a:off x="9309100" y="4724400"/>
            <a:ext cx="2171700" cy="1447800"/>
          </a:xfrm>
          <a:prstGeom prst="rect">
            <a:avLst/>
          </a:prstGeom>
        </p:spPr>
      </p:pic>
    </p:spTree>
    <p:extLst>
      <p:ext uri="{BB962C8B-B14F-4D97-AF65-F5344CB8AC3E}">
        <p14:creationId xmlns:p14="http://schemas.microsoft.com/office/powerpoint/2010/main" val="4193495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838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Logistic Regression</a:t>
            </a: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graphicFrame>
        <p:nvGraphicFramePr>
          <p:cNvPr id="6" name="Table 6">
            <a:extLst>
              <a:ext uri="{FF2B5EF4-FFF2-40B4-BE49-F238E27FC236}">
                <a16:creationId xmlns:a16="http://schemas.microsoft.com/office/drawing/2014/main" id="{61652E76-5884-E401-7EBE-EB4AE75FD6E9}"/>
              </a:ext>
            </a:extLst>
          </p:cNvPr>
          <p:cNvGraphicFramePr>
            <a:graphicFrameLocks noGrp="1"/>
          </p:cNvGraphicFramePr>
          <p:nvPr>
            <p:extLst>
              <p:ext uri="{D42A27DB-BD31-4B8C-83A1-F6EECF244321}">
                <p14:modId xmlns:p14="http://schemas.microsoft.com/office/powerpoint/2010/main" val="2105761203"/>
              </p:ext>
            </p:extLst>
          </p:nvPr>
        </p:nvGraphicFramePr>
        <p:xfrm>
          <a:off x="304800" y="1696720"/>
          <a:ext cx="6502400" cy="741680"/>
        </p:xfrm>
        <a:graphic>
          <a:graphicData uri="http://schemas.openxmlformats.org/drawingml/2006/table">
            <a:tbl>
              <a:tblPr firstRow="1" bandRow="1">
                <a:tableStyleId>{793D81CF-94F2-401A-BA57-92F5A7B2D0C5}</a:tableStyleId>
              </a:tblPr>
              <a:tblGrid>
                <a:gridCol w="1300480">
                  <a:extLst>
                    <a:ext uri="{9D8B030D-6E8A-4147-A177-3AD203B41FA5}">
                      <a16:colId xmlns:a16="http://schemas.microsoft.com/office/drawing/2014/main" val="3791757351"/>
                    </a:ext>
                  </a:extLst>
                </a:gridCol>
                <a:gridCol w="1300480">
                  <a:extLst>
                    <a:ext uri="{9D8B030D-6E8A-4147-A177-3AD203B41FA5}">
                      <a16:colId xmlns:a16="http://schemas.microsoft.com/office/drawing/2014/main" val="3103834128"/>
                    </a:ext>
                  </a:extLst>
                </a:gridCol>
                <a:gridCol w="1300480">
                  <a:extLst>
                    <a:ext uri="{9D8B030D-6E8A-4147-A177-3AD203B41FA5}">
                      <a16:colId xmlns:a16="http://schemas.microsoft.com/office/drawing/2014/main" val="1747139326"/>
                    </a:ext>
                  </a:extLst>
                </a:gridCol>
                <a:gridCol w="1300480">
                  <a:extLst>
                    <a:ext uri="{9D8B030D-6E8A-4147-A177-3AD203B41FA5}">
                      <a16:colId xmlns:a16="http://schemas.microsoft.com/office/drawing/2014/main" val="267945312"/>
                    </a:ext>
                  </a:extLst>
                </a:gridCol>
                <a:gridCol w="1300480">
                  <a:extLst>
                    <a:ext uri="{9D8B030D-6E8A-4147-A177-3AD203B41FA5}">
                      <a16:colId xmlns:a16="http://schemas.microsoft.com/office/drawing/2014/main" val="1289777144"/>
                    </a:ext>
                  </a:extLst>
                </a:gridCol>
              </a:tblGrid>
              <a:tr h="370840">
                <a:tc>
                  <a:txBody>
                    <a:bodyPr/>
                    <a:lstStyle/>
                    <a:p>
                      <a:r>
                        <a:rPr lang="en-US" dirty="0"/>
                        <a:t>Accuracy</a:t>
                      </a:r>
                    </a:p>
                  </a:txBody>
                  <a:tcPr>
                    <a:cell3D prstMaterial="dkEdge">
                      <a:bevel prst="cross"/>
                      <a:lightRig rig="flood" dir="t"/>
                    </a:cell3D>
                  </a:tcPr>
                </a:tc>
                <a:tc>
                  <a:txBody>
                    <a:bodyPr/>
                    <a:lstStyle/>
                    <a:p>
                      <a:r>
                        <a:rPr lang="en-US" dirty="0"/>
                        <a:t>Precision</a:t>
                      </a:r>
                    </a:p>
                  </a:txBody>
                  <a:tcPr>
                    <a:cell3D prstMaterial="dkEdge">
                      <a:bevel prst="cross"/>
                      <a:lightRig rig="flood" dir="t"/>
                    </a:cell3D>
                  </a:tcPr>
                </a:tc>
                <a:tc>
                  <a:txBody>
                    <a:bodyPr/>
                    <a:lstStyle/>
                    <a:p>
                      <a:r>
                        <a:rPr lang="en-US" dirty="0"/>
                        <a:t>Recall</a:t>
                      </a:r>
                    </a:p>
                  </a:txBody>
                  <a:tcPr>
                    <a:cell3D prstMaterial="dkEdge">
                      <a:bevel prst="cross"/>
                      <a:lightRig rig="flood" dir="t"/>
                    </a:cell3D>
                  </a:tcPr>
                </a:tc>
                <a:tc>
                  <a:txBody>
                    <a:bodyPr/>
                    <a:lstStyle/>
                    <a:p>
                      <a:r>
                        <a:rPr lang="en-US" dirty="0"/>
                        <a:t>RMSE</a:t>
                      </a:r>
                    </a:p>
                  </a:txBody>
                  <a:tcPr>
                    <a:cell3D prstMaterial="dkEdge">
                      <a:bevel prst="cross"/>
                      <a:lightRig rig="flood" dir="t"/>
                    </a:cell3D>
                  </a:tcPr>
                </a:tc>
                <a:tc>
                  <a:txBody>
                    <a:bodyPr/>
                    <a:lstStyle/>
                    <a:p>
                      <a:r>
                        <a:rPr lang="en-US" dirty="0"/>
                        <a:t>R-squared</a:t>
                      </a:r>
                    </a:p>
                  </a:txBody>
                  <a:tcPr>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0.7817</a:t>
                      </a:r>
                    </a:p>
                  </a:txBody>
                  <a:tcPr>
                    <a:cell3D prstMaterial="dkEdge">
                      <a:bevel prst="cross"/>
                      <a:lightRig rig="flood" dir="t"/>
                    </a:cell3D>
                  </a:tcPr>
                </a:tc>
                <a:tc>
                  <a:txBody>
                    <a:bodyPr/>
                    <a:lstStyle/>
                    <a:p>
                      <a:r>
                        <a:rPr lang="en-US" dirty="0"/>
                        <a:t>0.7818</a:t>
                      </a:r>
                    </a:p>
                  </a:txBody>
                  <a:tcPr>
                    <a:cell3D prstMaterial="dkEdge">
                      <a:bevel prst="cross"/>
                      <a:lightRig rig="flood" dir="t"/>
                    </a:cell3D>
                  </a:tcPr>
                </a:tc>
                <a:tc>
                  <a:txBody>
                    <a:bodyPr/>
                    <a:lstStyle/>
                    <a:p>
                      <a:r>
                        <a:rPr lang="en-US" dirty="0"/>
                        <a:t>0.9984</a:t>
                      </a:r>
                    </a:p>
                  </a:txBody>
                  <a:tcPr>
                    <a:cell3D prstMaterial="dkEdge">
                      <a:bevel prst="cross"/>
                      <a:lightRig rig="flood" dir="t"/>
                    </a:cell3D>
                  </a:tcPr>
                </a:tc>
                <a:tc>
                  <a:txBody>
                    <a:bodyPr/>
                    <a:lstStyle/>
                    <a:p>
                      <a:r>
                        <a:rPr lang="en-US" dirty="0"/>
                        <a:t>0.4044</a:t>
                      </a:r>
                    </a:p>
                  </a:txBody>
                  <a:tcPr>
                    <a:cell3D prstMaterial="dkEdge">
                      <a:bevel prst="cross"/>
                      <a:lightRig rig="flood" dir="t"/>
                    </a:cell3D>
                  </a:tcPr>
                </a:tc>
                <a:tc>
                  <a:txBody>
                    <a:bodyPr/>
                    <a:lstStyle/>
                    <a:p>
                      <a:r>
                        <a:rPr lang="en-US" dirty="0"/>
                        <a:t>0.0415</a:t>
                      </a:r>
                    </a:p>
                  </a:txBody>
                  <a:tcPr>
                    <a:cell3D prstMaterial="dkEdge">
                      <a:bevel prst="cross"/>
                      <a:lightRig rig="flood" dir="t"/>
                    </a:cell3D>
                  </a:tcPr>
                </a:tc>
                <a:extLst>
                  <a:ext uri="{0D108BD9-81ED-4DB2-BD59-A6C34878D82A}">
                    <a16:rowId xmlns:a16="http://schemas.microsoft.com/office/drawing/2014/main" val="3880829991"/>
                  </a:ext>
                </a:extLst>
              </a:tr>
            </a:tbl>
          </a:graphicData>
        </a:graphic>
      </p:graphicFrame>
      <p:graphicFrame>
        <p:nvGraphicFramePr>
          <p:cNvPr id="7" name="Table 7">
            <a:extLst>
              <a:ext uri="{FF2B5EF4-FFF2-40B4-BE49-F238E27FC236}">
                <a16:creationId xmlns:a16="http://schemas.microsoft.com/office/drawing/2014/main" id="{5C03E7F9-8DCA-2548-20B9-E89AD22A59A2}"/>
              </a:ext>
            </a:extLst>
          </p:cNvPr>
          <p:cNvGraphicFramePr>
            <a:graphicFrameLocks noGrp="1"/>
          </p:cNvGraphicFramePr>
          <p:nvPr>
            <p:extLst>
              <p:ext uri="{D42A27DB-BD31-4B8C-83A1-F6EECF244321}">
                <p14:modId xmlns:p14="http://schemas.microsoft.com/office/powerpoint/2010/main" val="2146678553"/>
              </p:ext>
            </p:extLst>
          </p:nvPr>
        </p:nvGraphicFramePr>
        <p:xfrm>
          <a:off x="580922" y="2794000"/>
          <a:ext cx="5313150" cy="1463040"/>
        </p:xfrm>
        <a:graphic>
          <a:graphicData uri="http://schemas.openxmlformats.org/drawingml/2006/table">
            <a:tbl>
              <a:tblPr firstRow="1" bandRow="1">
                <a:tableStyleId>{793D81CF-94F2-401A-BA57-92F5A7B2D0C5}</a:tableStyleId>
              </a:tblPr>
              <a:tblGrid>
                <a:gridCol w="1771050">
                  <a:extLst>
                    <a:ext uri="{9D8B030D-6E8A-4147-A177-3AD203B41FA5}">
                      <a16:colId xmlns:a16="http://schemas.microsoft.com/office/drawing/2014/main" val="3183180230"/>
                    </a:ext>
                  </a:extLst>
                </a:gridCol>
                <a:gridCol w="1771050">
                  <a:extLst>
                    <a:ext uri="{9D8B030D-6E8A-4147-A177-3AD203B41FA5}">
                      <a16:colId xmlns:a16="http://schemas.microsoft.com/office/drawing/2014/main" val="2582962417"/>
                    </a:ext>
                  </a:extLst>
                </a:gridCol>
                <a:gridCol w="1771050">
                  <a:extLst>
                    <a:ext uri="{9D8B030D-6E8A-4147-A177-3AD203B41FA5}">
                      <a16:colId xmlns:a16="http://schemas.microsoft.com/office/drawing/2014/main" val="73443653"/>
                    </a:ext>
                  </a:extLst>
                </a:gridCol>
              </a:tblGrid>
              <a:tr h="330966">
                <a:tc gridSpan="3">
                  <a:txBody>
                    <a:bodyPr/>
                    <a:lstStyle/>
                    <a:p>
                      <a:pPr algn="ctr"/>
                      <a:r>
                        <a:rPr lang="en-US" dirty="0"/>
                        <a:t>Confusion Matrix</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30966">
                <a:tc>
                  <a:txBody>
                    <a:bodyPr/>
                    <a:lstStyle/>
                    <a:p>
                      <a:r>
                        <a:rPr lang="en-US" dirty="0"/>
                        <a:t>Prediction</a:t>
                      </a:r>
                    </a:p>
                  </a:txBody>
                  <a:tcPr>
                    <a:cell3D prstMaterial="dkEdge">
                      <a:bevel prst="cross"/>
                      <a:lightRig rig="flood" dir="t"/>
                    </a:cell3D>
                  </a:tcPr>
                </a:tc>
                <a:tc>
                  <a:txBody>
                    <a:bodyPr/>
                    <a:lstStyle/>
                    <a:p>
                      <a:r>
                        <a:rPr lang="en-US" dirty="0"/>
                        <a:t>0</a:t>
                      </a:r>
                    </a:p>
                  </a:txBody>
                  <a:tcPr>
                    <a:cell3D prstMaterial="dkEdge">
                      <a:bevel prst="cross"/>
                      <a:lightRig rig="flood" dir="t"/>
                    </a:cell3D>
                  </a:tcPr>
                </a:tc>
                <a:tc>
                  <a:txBody>
                    <a:bodyPr/>
                    <a:lstStyle/>
                    <a:p>
                      <a:r>
                        <a:rPr lang="en-US" dirty="0"/>
                        <a:t>1</a:t>
                      </a:r>
                    </a:p>
                  </a:txBody>
                  <a:tcPr>
                    <a:cell3D prstMaterial="dkEdge">
                      <a:bevel prst="cross"/>
                      <a:lightRig rig="flood" dir="t"/>
                    </a:cell3D>
                  </a:tcPr>
                </a:tc>
                <a:extLst>
                  <a:ext uri="{0D108BD9-81ED-4DB2-BD59-A6C34878D82A}">
                    <a16:rowId xmlns:a16="http://schemas.microsoft.com/office/drawing/2014/main" val="2113357785"/>
                  </a:ext>
                </a:extLst>
              </a:tr>
              <a:tr h="340034">
                <a:tc>
                  <a:txBody>
                    <a:bodyPr/>
                    <a:lstStyle/>
                    <a:p>
                      <a:r>
                        <a:rPr lang="en-US" dirty="0"/>
                        <a:t>0</a:t>
                      </a:r>
                    </a:p>
                  </a:txBody>
                  <a:tcPr>
                    <a:cell3D prstMaterial="dkEdge">
                      <a:bevel prst="cross"/>
                      <a:lightRig rig="flood" dir="t"/>
                    </a:cell3D>
                  </a:tcPr>
                </a:tc>
                <a:tc>
                  <a:txBody>
                    <a:bodyPr/>
                    <a:lstStyle/>
                    <a:p>
                      <a:r>
                        <a:rPr lang="en-US" dirty="0"/>
                        <a:t>36434</a:t>
                      </a:r>
                    </a:p>
                  </a:txBody>
                  <a:tcPr>
                    <a:cell3D prstMaterial="dkEdge">
                      <a:bevel prst="cross"/>
                      <a:lightRig rig="flood" dir="t"/>
                    </a:cell3D>
                  </a:tcPr>
                </a:tc>
                <a:tc>
                  <a:txBody>
                    <a:bodyPr/>
                    <a:lstStyle/>
                    <a:p>
                      <a:r>
                        <a:rPr lang="en-US" dirty="0"/>
                        <a:t>10128</a:t>
                      </a:r>
                    </a:p>
                  </a:txBody>
                  <a:tcPr>
                    <a:cell3D prstMaterial="dkEdge">
                      <a:bevel prst="cross"/>
                      <a:lightRig rig="flood" dir="t"/>
                    </a:cell3D>
                  </a:tcPr>
                </a:tc>
                <a:extLst>
                  <a:ext uri="{0D108BD9-81ED-4DB2-BD59-A6C34878D82A}">
                    <a16:rowId xmlns:a16="http://schemas.microsoft.com/office/drawing/2014/main" val="2427282926"/>
                  </a:ext>
                </a:extLst>
              </a:tr>
              <a:tr h="330966">
                <a:tc>
                  <a:txBody>
                    <a:bodyPr/>
                    <a:lstStyle/>
                    <a:p>
                      <a:r>
                        <a:rPr lang="en-US" dirty="0"/>
                        <a:t>1</a:t>
                      </a:r>
                    </a:p>
                  </a:txBody>
                  <a:tcPr>
                    <a:cell3D prstMaterial="dkEdge">
                      <a:bevel prst="cross"/>
                      <a:lightRig rig="flood" dir="t"/>
                    </a:cell3D>
                  </a:tcPr>
                </a:tc>
                <a:tc>
                  <a:txBody>
                    <a:bodyPr/>
                    <a:lstStyle/>
                    <a:p>
                      <a:r>
                        <a:rPr lang="en-US" dirty="0"/>
                        <a:t>58</a:t>
                      </a:r>
                    </a:p>
                  </a:txBody>
                  <a:tcPr>
                    <a:cell3D prstMaterial="dkEdge">
                      <a:bevel prst="cross"/>
                      <a:lightRig rig="flood" dir="t"/>
                    </a:cell3D>
                  </a:tcPr>
                </a:tc>
                <a:tc>
                  <a:txBody>
                    <a:bodyPr/>
                    <a:lstStyle/>
                    <a:p>
                      <a:r>
                        <a:rPr lang="en-US" dirty="0"/>
                        <a:t>59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pic>
        <p:nvPicPr>
          <p:cNvPr id="5" name="Picture 4">
            <a:extLst>
              <a:ext uri="{FF2B5EF4-FFF2-40B4-BE49-F238E27FC236}">
                <a16:creationId xmlns:a16="http://schemas.microsoft.com/office/drawing/2014/main" id="{9D5382EF-4281-F695-0D9F-6642E659B47B}"/>
              </a:ext>
            </a:extLst>
          </p:cNvPr>
          <p:cNvPicPr>
            <a:picLocks noChangeAspect="1"/>
          </p:cNvPicPr>
          <p:nvPr/>
        </p:nvPicPr>
        <p:blipFill>
          <a:blip r:embed="rId3"/>
          <a:stretch>
            <a:fillRect/>
          </a:stretch>
        </p:blipFill>
        <p:spPr>
          <a:xfrm>
            <a:off x="6248400" y="2895600"/>
            <a:ext cx="5362678" cy="3352801"/>
          </a:xfrm>
          <a:prstGeom prst="rect">
            <a:avLst/>
          </a:prstGeom>
        </p:spPr>
      </p:pic>
    </p:spTree>
    <p:extLst>
      <p:ext uri="{BB962C8B-B14F-4D97-AF65-F5344CB8AC3E}">
        <p14:creationId xmlns:p14="http://schemas.microsoft.com/office/powerpoint/2010/main" val="807033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9906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Random Forest with n=5</a:t>
            </a:r>
          </a:p>
          <a:p>
            <a:pPr marL="1257300" lvl="2" indent="-342900">
              <a:buSzPct val="100000"/>
              <a:buFont typeface="Wingdings" panose="05000000000000000000" pitchFamily="2" charset="2"/>
              <a:buChar char="§"/>
            </a:pPr>
            <a:endParaRPr lang="en-US" sz="2000" dirty="0">
              <a:solidFill>
                <a:schemeClr val="tx1"/>
              </a:solidFill>
            </a:endParaRP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a:p>
            <a:pPr marL="223838" indent="-94298">
              <a:buSzPct val="100000"/>
            </a:pPr>
            <a:endParaRPr lang="en-US" kern="0" dirty="0"/>
          </a:p>
          <a:p>
            <a:pPr marL="223838" indent="-94298">
              <a:buSzPct val="100000"/>
            </a:pPr>
            <a:endParaRPr lang="en-US" kern="0" dirty="0"/>
          </a:p>
        </p:txBody>
      </p:sp>
      <p:graphicFrame>
        <p:nvGraphicFramePr>
          <p:cNvPr id="6" name="Table 6">
            <a:extLst>
              <a:ext uri="{FF2B5EF4-FFF2-40B4-BE49-F238E27FC236}">
                <a16:creationId xmlns:a16="http://schemas.microsoft.com/office/drawing/2014/main" id="{61652E76-5884-E401-7EBE-EB4AE75FD6E9}"/>
              </a:ext>
            </a:extLst>
          </p:cNvPr>
          <p:cNvGraphicFramePr>
            <a:graphicFrameLocks noGrp="1"/>
          </p:cNvGraphicFramePr>
          <p:nvPr>
            <p:extLst>
              <p:ext uri="{D42A27DB-BD31-4B8C-83A1-F6EECF244321}">
                <p14:modId xmlns:p14="http://schemas.microsoft.com/office/powerpoint/2010/main" val="1810777862"/>
              </p:ext>
            </p:extLst>
          </p:nvPr>
        </p:nvGraphicFramePr>
        <p:xfrm>
          <a:off x="406400" y="1828800"/>
          <a:ext cx="6502400" cy="741680"/>
        </p:xfrm>
        <a:graphic>
          <a:graphicData uri="http://schemas.openxmlformats.org/drawingml/2006/table">
            <a:tbl>
              <a:tblPr firstRow="1" bandRow="1">
                <a:tableStyleId>{793D81CF-94F2-401A-BA57-92F5A7B2D0C5}</a:tableStyleId>
              </a:tblPr>
              <a:tblGrid>
                <a:gridCol w="1300480">
                  <a:extLst>
                    <a:ext uri="{9D8B030D-6E8A-4147-A177-3AD203B41FA5}">
                      <a16:colId xmlns:a16="http://schemas.microsoft.com/office/drawing/2014/main" val="3791757351"/>
                    </a:ext>
                  </a:extLst>
                </a:gridCol>
                <a:gridCol w="1300480">
                  <a:extLst>
                    <a:ext uri="{9D8B030D-6E8A-4147-A177-3AD203B41FA5}">
                      <a16:colId xmlns:a16="http://schemas.microsoft.com/office/drawing/2014/main" val="3103834128"/>
                    </a:ext>
                  </a:extLst>
                </a:gridCol>
                <a:gridCol w="1300480">
                  <a:extLst>
                    <a:ext uri="{9D8B030D-6E8A-4147-A177-3AD203B41FA5}">
                      <a16:colId xmlns:a16="http://schemas.microsoft.com/office/drawing/2014/main" val="267945312"/>
                    </a:ext>
                  </a:extLst>
                </a:gridCol>
                <a:gridCol w="1300480">
                  <a:extLst>
                    <a:ext uri="{9D8B030D-6E8A-4147-A177-3AD203B41FA5}">
                      <a16:colId xmlns:a16="http://schemas.microsoft.com/office/drawing/2014/main" val="4265757364"/>
                    </a:ext>
                  </a:extLst>
                </a:gridCol>
                <a:gridCol w="1300480">
                  <a:extLst>
                    <a:ext uri="{9D8B030D-6E8A-4147-A177-3AD203B41FA5}">
                      <a16:colId xmlns:a16="http://schemas.microsoft.com/office/drawing/2014/main" val="1289777144"/>
                    </a:ext>
                  </a:extLst>
                </a:gridCol>
              </a:tblGrid>
              <a:tr h="370840">
                <a:tc>
                  <a:txBody>
                    <a:bodyPr/>
                    <a:lstStyle/>
                    <a:p>
                      <a:r>
                        <a:rPr lang="en-US" dirty="0"/>
                        <a:t>Accuracy</a:t>
                      </a:r>
                    </a:p>
                  </a:txBody>
                  <a:tcPr>
                    <a:cell3D prstMaterial="dkEdge">
                      <a:bevel prst="cross"/>
                      <a:lightRig rig="flood" dir="t"/>
                    </a:cell3D>
                  </a:tcPr>
                </a:tc>
                <a:tc>
                  <a:txBody>
                    <a:bodyPr/>
                    <a:lstStyle/>
                    <a:p>
                      <a:r>
                        <a:rPr lang="en-US" dirty="0"/>
                        <a:t>Precision</a:t>
                      </a:r>
                    </a:p>
                  </a:txBody>
                  <a:tcPr>
                    <a:cell3D prstMaterial="dkEdge">
                      <a:bevel prst="cross"/>
                      <a:lightRig rig="flood" dir="t"/>
                    </a:cell3D>
                  </a:tcPr>
                </a:tc>
                <a:tc>
                  <a:txBody>
                    <a:bodyPr/>
                    <a:lstStyle/>
                    <a:p>
                      <a:r>
                        <a:rPr lang="en-US" dirty="0"/>
                        <a:t>Recall</a:t>
                      </a:r>
                    </a:p>
                  </a:txBody>
                  <a:tcPr>
                    <a:cell3D prstMaterial="dkEdge">
                      <a:bevel prst="cross"/>
                      <a:lightRig rig="flood" dir="t"/>
                    </a:cell3D>
                  </a:tcPr>
                </a:tc>
                <a:tc>
                  <a:txBody>
                    <a:bodyPr/>
                    <a:lstStyle/>
                    <a:p>
                      <a:r>
                        <a:rPr lang="en-US" dirty="0"/>
                        <a:t>RMSE</a:t>
                      </a:r>
                    </a:p>
                  </a:txBody>
                  <a:tcPr>
                    <a:cell3D prstMaterial="dkEdge">
                      <a:bevel prst="cross"/>
                      <a:lightRig rig="flood" dir="t"/>
                    </a:cell3D>
                  </a:tcPr>
                </a:tc>
                <a:tc>
                  <a:txBody>
                    <a:bodyPr/>
                    <a:lstStyle/>
                    <a:p>
                      <a:r>
                        <a:rPr lang="en-US" dirty="0"/>
                        <a:t>R-squared</a:t>
                      </a:r>
                    </a:p>
                  </a:txBody>
                  <a:tcPr>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0.74</a:t>
                      </a:r>
                    </a:p>
                  </a:txBody>
                  <a:tcPr>
                    <a:cell3D prstMaterial="dkEdge">
                      <a:bevel prst="cross"/>
                      <a:lightRig rig="flood" dir="t"/>
                    </a:cell3D>
                  </a:tcPr>
                </a:tc>
                <a:tc>
                  <a:txBody>
                    <a:bodyPr/>
                    <a:lstStyle/>
                    <a:p>
                      <a:r>
                        <a:rPr lang="en-US" dirty="0"/>
                        <a:t>0.79</a:t>
                      </a:r>
                    </a:p>
                  </a:txBody>
                  <a:tcPr>
                    <a:cell3D prstMaterial="dkEdge">
                      <a:bevel prst="cross"/>
                      <a:lightRig rig="flood" dir="t"/>
                    </a:cell3D>
                  </a:tcPr>
                </a:tc>
                <a:tc>
                  <a:txBody>
                    <a:bodyPr/>
                    <a:lstStyle/>
                    <a:p>
                      <a:r>
                        <a:rPr lang="en-US" dirty="0"/>
                        <a:t>0.91</a:t>
                      </a:r>
                    </a:p>
                  </a:txBody>
                  <a:tcPr>
                    <a:cell3D prstMaterial="dkEdge">
                      <a:bevel prst="cross"/>
                      <a:lightRig rig="flood" dir="t"/>
                    </a:cell3D>
                  </a:tcPr>
                </a:tc>
                <a:tc>
                  <a:txBody>
                    <a:bodyPr/>
                    <a:lstStyle/>
                    <a:p>
                      <a:r>
                        <a:rPr lang="en-US" dirty="0"/>
                        <a:t>0.51</a:t>
                      </a:r>
                    </a:p>
                  </a:txBody>
                  <a:tcPr>
                    <a:cell3D prstMaterial="dkEdge">
                      <a:bevel prst="cross"/>
                      <a:lightRig rig="flood" dir="t"/>
                    </a:cell3D>
                  </a:tcPr>
                </a:tc>
                <a:tc>
                  <a:txBody>
                    <a:bodyPr/>
                    <a:lstStyle/>
                    <a:p>
                      <a:r>
                        <a:rPr lang="en-US" dirty="0"/>
                        <a:t>0.01</a:t>
                      </a:r>
                    </a:p>
                  </a:txBody>
                  <a:tcPr>
                    <a:cell3D prstMaterial="dkEdge">
                      <a:bevel prst="cross"/>
                      <a:lightRig rig="flood" dir="t"/>
                    </a:cell3D>
                  </a:tcPr>
                </a:tc>
                <a:extLst>
                  <a:ext uri="{0D108BD9-81ED-4DB2-BD59-A6C34878D82A}">
                    <a16:rowId xmlns:a16="http://schemas.microsoft.com/office/drawing/2014/main" val="3880829991"/>
                  </a:ext>
                </a:extLst>
              </a:tr>
            </a:tbl>
          </a:graphicData>
        </a:graphic>
      </p:graphicFrame>
      <p:graphicFrame>
        <p:nvGraphicFramePr>
          <p:cNvPr id="7" name="Table 7">
            <a:extLst>
              <a:ext uri="{FF2B5EF4-FFF2-40B4-BE49-F238E27FC236}">
                <a16:creationId xmlns:a16="http://schemas.microsoft.com/office/drawing/2014/main" id="{5C03E7F9-8DCA-2548-20B9-E89AD22A59A2}"/>
              </a:ext>
            </a:extLst>
          </p:cNvPr>
          <p:cNvGraphicFramePr>
            <a:graphicFrameLocks noGrp="1"/>
          </p:cNvGraphicFramePr>
          <p:nvPr>
            <p:extLst>
              <p:ext uri="{D42A27DB-BD31-4B8C-83A1-F6EECF244321}">
                <p14:modId xmlns:p14="http://schemas.microsoft.com/office/powerpoint/2010/main" val="2675515237"/>
              </p:ext>
            </p:extLst>
          </p:nvPr>
        </p:nvGraphicFramePr>
        <p:xfrm>
          <a:off x="762000" y="2895600"/>
          <a:ext cx="5257800" cy="1463040"/>
        </p:xfrm>
        <a:graphic>
          <a:graphicData uri="http://schemas.openxmlformats.org/drawingml/2006/table">
            <a:tbl>
              <a:tblPr firstRow="1" bandRow="1">
                <a:tableStyleId>{793D81CF-94F2-401A-BA57-92F5A7B2D0C5}</a:tableStyleId>
              </a:tblPr>
              <a:tblGrid>
                <a:gridCol w="1752600">
                  <a:extLst>
                    <a:ext uri="{9D8B030D-6E8A-4147-A177-3AD203B41FA5}">
                      <a16:colId xmlns:a16="http://schemas.microsoft.com/office/drawing/2014/main" val="3183180230"/>
                    </a:ext>
                  </a:extLst>
                </a:gridCol>
                <a:gridCol w="1752600">
                  <a:extLst>
                    <a:ext uri="{9D8B030D-6E8A-4147-A177-3AD203B41FA5}">
                      <a16:colId xmlns:a16="http://schemas.microsoft.com/office/drawing/2014/main" val="2582962417"/>
                    </a:ext>
                  </a:extLst>
                </a:gridCol>
                <a:gridCol w="1752600">
                  <a:extLst>
                    <a:ext uri="{9D8B030D-6E8A-4147-A177-3AD203B41FA5}">
                      <a16:colId xmlns:a16="http://schemas.microsoft.com/office/drawing/2014/main" val="73443653"/>
                    </a:ext>
                  </a:extLst>
                </a:gridCol>
              </a:tblGrid>
              <a:tr h="294640">
                <a:tc gridSpan="3">
                  <a:txBody>
                    <a:bodyPr/>
                    <a:lstStyle/>
                    <a:p>
                      <a:pPr algn="ctr"/>
                      <a:r>
                        <a:rPr lang="en-US" dirty="0"/>
                        <a:t>Confusion Matrix</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294640">
                <a:tc>
                  <a:txBody>
                    <a:bodyPr/>
                    <a:lstStyle/>
                    <a:p>
                      <a:r>
                        <a:rPr lang="en-US" dirty="0"/>
                        <a:t>Prediction</a:t>
                      </a:r>
                    </a:p>
                  </a:txBody>
                  <a:tcPr>
                    <a:cell3D prstMaterial="dkEdge">
                      <a:bevel prst="cross"/>
                      <a:lightRig rig="flood" dir="t"/>
                    </a:cell3D>
                  </a:tcPr>
                </a:tc>
                <a:tc>
                  <a:txBody>
                    <a:bodyPr/>
                    <a:lstStyle/>
                    <a:p>
                      <a:r>
                        <a:rPr lang="en-US" dirty="0"/>
                        <a:t>0</a:t>
                      </a:r>
                    </a:p>
                  </a:txBody>
                  <a:tcPr>
                    <a:cell3D prstMaterial="dkEdge">
                      <a:bevel prst="cross"/>
                      <a:lightRig rig="flood" dir="t"/>
                    </a:cell3D>
                  </a:tcPr>
                </a:tc>
                <a:tc>
                  <a:txBody>
                    <a:bodyPr/>
                    <a:lstStyle/>
                    <a:p>
                      <a:r>
                        <a:rPr lang="en-US" dirty="0"/>
                        <a:t>1</a:t>
                      </a:r>
                    </a:p>
                  </a:txBody>
                  <a:tcPr>
                    <a:cell3D prstMaterial="dkEdge">
                      <a:bevel prst="cross"/>
                      <a:lightRig rig="flood" dir="t"/>
                    </a:cell3D>
                  </a:tcPr>
                </a:tc>
                <a:extLst>
                  <a:ext uri="{0D108BD9-81ED-4DB2-BD59-A6C34878D82A}">
                    <a16:rowId xmlns:a16="http://schemas.microsoft.com/office/drawing/2014/main" val="2113357785"/>
                  </a:ext>
                </a:extLst>
              </a:tr>
              <a:tr h="294640">
                <a:tc>
                  <a:txBody>
                    <a:bodyPr/>
                    <a:lstStyle/>
                    <a:p>
                      <a:r>
                        <a:rPr lang="en-US" dirty="0"/>
                        <a:t>0</a:t>
                      </a:r>
                    </a:p>
                  </a:txBody>
                  <a:tcPr>
                    <a:cell3D prstMaterial="dkEdge">
                      <a:bevel prst="cross"/>
                      <a:lightRig rig="flood" dir="t"/>
                    </a:cell3D>
                  </a:tcPr>
                </a:tc>
                <a:tc>
                  <a:txBody>
                    <a:bodyPr/>
                    <a:lstStyle/>
                    <a:p>
                      <a:r>
                        <a:rPr lang="en-US" dirty="0"/>
                        <a:t>33129</a:t>
                      </a:r>
                    </a:p>
                  </a:txBody>
                  <a:tcPr>
                    <a:cell3D prstMaterial="dkEdge">
                      <a:bevel prst="cross"/>
                      <a:lightRig rig="flood" dir="t"/>
                    </a:cell3D>
                  </a:tcPr>
                </a:tc>
                <a:tc>
                  <a:txBody>
                    <a:bodyPr/>
                    <a:lstStyle/>
                    <a:p>
                      <a:r>
                        <a:rPr lang="en-US" dirty="0"/>
                        <a:t>8628</a:t>
                      </a:r>
                    </a:p>
                  </a:txBody>
                  <a:tcPr>
                    <a:cell3D prstMaterial="dkEdge">
                      <a:bevel prst="cross"/>
                      <a:lightRig rig="flood" dir="t"/>
                    </a:cell3D>
                  </a:tcPr>
                </a:tc>
                <a:extLst>
                  <a:ext uri="{0D108BD9-81ED-4DB2-BD59-A6C34878D82A}">
                    <a16:rowId xmlns:a16="http://schemas.microsoft.com/office/drawing/2014/main" val="2427282926"/>
                  </a:ext>
                </a:extLst>
              </a:tr>
              <a:tr h="294640">
                <a:tc>
                  <a:txBody>
                    <a:bodyPr/>
                    <a:lstStyle/>
                    <a:p>
                      <a:r>
                        <a:rPr lang="en-US" dirty="0"/>
                        <a:t>1</a:t>
                      </a:r>
                    </a:p>
                  </a:txBody>
                  <a:tcPr>
                    <a:cell3D prstMaterial="dkEdge">
                      <a:bevel prst="cross"/>
                      <a:lightRig rig="flood" dir="t"/>
                    </a:cell3D>
                  </a:tcPr>
                </a:tc>
                <a:tc>
                  <a:txBody>
                    <a:bodyPr/>
                    <a:lstStyle/>
                    <a:p>
                      <a:r>
                        <a:rPr lang="en-US" dirty="0"/>
                        <a:t>3363</a:t>
                      </a:r>
                    </a:p>
                  </a:txBody>
                  <a:tcPr>
                    <a:cell3D prstMaterial="dkEdge">
                      <a:bevel prst="cross"/>
                      <a:lightRig rig="flood" dir="t"/>
                    </a:cell3D>
                  </a:tcPr>
                </a:tc>
                <a:tc>
                  <a:txBody>
                    <a:bodyPr/>
                    <a:lstStyle/>
                    <a:p>
                      <a:r>
                        <a:rPr lang="en-US" dirty="0"/>
                        <a:t>1559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sp>
        <p:nvSpPr>
          <p:cNvPr id="5" name="TextBox 4">
            <a:extLst>
              <a:ext uri="{FF2B5EF4-FFF2-40B4-BE49-F238E27FC236}">
                <a16:creationId xmlns:a16="http://schemas.microsoft.com/office/drawing/2014/main" id="{48732A92-2581-B177-03C8-715C749C2318}"/>
              </a:ext>
            </a:extLst>
          </p:cNvPr>
          <p:cNvSpPr txBox="1"/>
          <p:nvPr/>
        </p:nvSpPr>
        <p:spPr>
          <a:xfrm>
            <a:off x="228600" y="5029200"/>
            <a:ext cx="4876800" cy="923330"/>
          </a:xfrm>
          <a:prstGeom prst="rect">
            <a:avLst/>
          </a:prstGeom>
          <a:noFill/>
        </p:spPr>
        <p:txBody>
          <a:bodyPr wrap="square">
            <a:spAutoFit/>
          </a:bodyPr>
          <a:lstStyle/>
          <a:p>
            <a:pPr marL="223838" indent="-94298">
              <a:buSzPct val="100000"/>
            </a:pPr>
            <a:r>
              <a:rPr lang="en-US" kern="0" dirty="0"/>
              <a:t>The Random Forest model runs well, as it has predicted more accurately than the other n values.</a:t>
            </a:r>
          </a:p>
        </p:txBody>
      </p:sp>
      <p:pic>
        <p:nvPicPr>
          <p:cNvPr id="9" name="Picture 8">
            <a:extLst>
              <a:ext uri="{FF2B5EF4-FFF2-40B4-BE49-F238E27FC236}">
                <a16:creationId xmlns:a16="http://schemas.microsoft.com/office/drawing/2014/main" id="{C83F2A82-3017-2C59-A823-E488B056DB58}"/>
              </a:ext>
            </a:extLst>
          </p:cNvPr>
          <p:cNvPicPr>
            <a:picLocks noChangeAspect="1"/>
          </p:cNvPicPr>
          <p:nvPr/>
        </p:nvPicPr>
        <p:blipFill>
          <a:blip r:embed="rId3"/>
          <a:stretch>
            <a:fillRect/>
          </a:stretch>
        </p:blipFill>
        <p:spPr>
          <a:xfrm>
            <a:off x="6302988" y="3124200"/>
            <a:ext cx="5249724" cy="3229970"/>
          </a:xfrm>
          <a:prstGeom prst="rect">
            <a:avLst/>
          </a:prstGeom>
        </p:spPr>
      </p:pic>
    </p:spTree>
    <p:extLst>
      <p:ext uri="{BB962C8B-B14F-4D97-AF65-F5344CB8AC3E}">
        <p14:creationId xmlns:p14="http://schemas.microsoft.com/office/powerpoint/2010/main" val="1935219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06400" y="762000"/>
            <a:ext cx="10769600" cy="56388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Random Forest continue…</a:t>
            </a: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a:p>
            <a:pPr marL="223838" indent="-94298">
              <a:buSzPct val="100000"/>
            </a:pPr>
            <a:endParaRPr lang="en-US" kern="0" dirty="0"/>
          </a:p>
        </p:txBody>
      </p:sp>
      <p:graphicFrame>
        <p:nvGraphicFramePr>
          <p:cNvPr id="6" name="Table 6">
            <a:extLst>
              <a:ext uri="{FF2B5EF4-FFF2-40B4-BE49-F238E27FC236}">
                <a16:creationId xmlns:a16="http://schemas.microsoft.com/office/drawing/2014/main" id="{61652E76-5884-E401-7EBE-EB4AE75FD6E9}"/>
              </a:ext>
            </a:extLst>
          </p:cNvPr>
          <p:cNvGraphicFramePr>
            <a:graphicFrameLocks noGrp="1"/>
          </p:cNvGraphicFramePr>
          <p:nvPr>
            <p:extLst>
              <p:ext uri="{D42A27DB-BD31-4B8C-83A1-F6EECF244321}">
                <p14:modId xmlns:p14="http://schemas.microsoft.com/office/powerpoint/2010/main" val="1320869982"/>
              </p:ext>
            </p:extLst>
          </p:nvPr>
        </p:nvGraphicFramePr>
        <p:xfrm>
          <a:off x="473823" y="1749484"/>
          <a:ext cx="10687584" cy="1398116"/>
        </p:xfrm>
        <a:graphic>
          <a:graphicData uri="http://schemas.openxmlformats.org/drawingml/2006/table">
            <a:tbl>
              <a:tblPr firstRow="1" bandRow="1">
                <a:tableStyleId>{793D81CF-94F2-401A-BA57-92F5A7B2D0C5}</a:tableStyleId>
              </a:tblPr>
              <a:tblGrid>
                <a:gridCol w="1781264">
                  <a:extLst>
                    <a:ext uri="{9D8B030D-6E8A-4147-A177-3AD203B41FA5}">
                      <a16:colId xmlns:a16="http://schemas.microsoft.com/office/drawing/2014/main" val="4143268927"/>
                    </a:ext>
                  </a:extLst>
                </a:gridCol>
                <a:gridCol w="1781264">
                  <a:extLst>
                    <a:ext uri="{9D8B030D-6E8A-4147-A177-3AD203B41FA5}">
                      <a16:colId xmlns:a16="http://schemas.microsoft.com/office/drawing/2014/main" val="3791757351"/>
                    </a:ext>
                  </a:extLst>
                </a:gridCol>
                <a:gridCol w="1781264">
                  <a:extLst>
                    <a:ext uri="{9D8B030D-6E8A-4147-A177-3AD203B41FA5}">
                      <a16:colId xmlns:a16="http://schemas.microsoft.com/office/drawing/2014/main" val="3103834128"/>
                    </a:ext>
                  </a:extLst>
                </a:gridCol>
                <a:gridCol w="1781264">
                  <a:extLst>
                    <a:ext uri="{9D8B030D-6E8A-4147-A177-3AD203B41FA5}">
                      <a16:colId xmlns:a16="http://schemas.microsoft.com/office/drawing/2014/main" val="267945312"/>
                    </a:ext>
                  </a:extLst>
                </a:gridCol>
                <a:gridCol w="1781264">
                  <a:extLst>
                    <a:ext uri="{9D8B030D-6E8A-4147-A177-3AD203B41FA5}">
                      <a16:colId xmlns:a16="http://schemas.microsoft.com/office/drawing/2014/main" val="4265757364"/>
                    </a:ext>
                  </a:extLst>
                </a:gridCol>
                <a:gridCol w="1781264">
                  <a:extLst>
                    <a:ext uri="{9D8B030D-6E8A-4147-A177-3AD203B41FA5}">
                      <a16:colId xmlns:a16="http://schemas.microsoft.com/office/drawing/2014/main" val="1289777144"/>
                    </a:ext>
                  </a:extLst>
                </a:gridCol>
              </a:tblGrid>
              <a:tr h="483716">
                <a:tc>
                  <a:txBody>
                    <a:bodyPr/>
                    <a:lstStyle/>
                    <a:p>
                      <a:r>
                        <a:rPr lang="en-US" sz="1400" dirty="0"/>
                        <a:t>N value</a:t>
                      </a:r>
                    </a:p>
                  </a:txBody>
                  <a:tcPr>
                    <a:cell3D prstMaterial="dkEdge">
                      <a:bevel prst="cross"/>
                      <a:lightRig rig="flood" dir="t"/>
                    </a:cell3D>
                  </a:tcPr>
                </a:tc>
                <a:tc>
                  <a:txBody>
                    <a:bodyPr/>
                    <a:lstStyle/>
                    <a:p>
                      <a:r>
                        <a:rPr lang="en-US" sz="1400" dirty="0"/>
                        <a:t>Accuracy</a:t>
                      </a:r>
                    </a:p>
                  </a:txBody>
                  <a:tcPr>
                    <a:cell3D prstMaterial="dkEdge">
                      <a:bevel prst="cross"/>
                      <a:lightRig rig="flood" dir="t"/>
                    </a:cell3D>
                  </a:tcPr>
                </a:tc>
                <a:tc>
                  <a:txBody>
                    <a:bodyPr/>
                    <a:lstStyle/>
                    <a:p>
                      <a:r>
                        <a:rPr lang="en-US" sz="1400" dirty="0"/>
                        <a:t>Precision</a:t>
                      </a:r>
                    </a:p>
                  </a:txBody>
                  <a:tcPr>
                    <a:cell3D prstMaterial="dkEdge">
                      <a:bevel prst="cross"/>
                      <a:lightRig rig="flood" dir="t"/>
                    </a:cell3D>
                  </a:tcPr>
                </a:tc>
                <a:tc>
                  <a:txBody>
                    <a:bodyPr/>
                    <a:lstStyle/>
                    <a:p>
                      <a:r>
                        <a:rPr lang="en-US" sz="1400" dirty="0"/>
                        <a:t>Recall</a:t>
                      </a:r>
                    </a:p>
                  </a:txBody>
                  <a:tcPr>
                    <a:cell3D prstMaterial="dkEdge">
                      <a:bevel prst="cross"/>
                      <a:lightRig rig="flood" dir="t"/>
                    </a:cell3D>
                  </a:tcPr>
                </a:tc>
                <a:tc>
                  <a:txBody>
                    <a:bodyPr/>
                    <a:lstStyle/>
                    <a:p>
                      <a:r>
                        <a:rPr lang="en-US" sz="1400" dirty="0"/>
                        <a:t>RMSE</a:t>
                      </a:r>
                    </a:p>
                  </a:txBody>
                  <a:tcPr>
                    <a:cell3D prstMaterial="dkEdge">
                      <a:bevel prst="cross"/>
                      <a:lightRig rig="flood" dir="t"/>
                    </a:cell3D>
                  </a:tcPr>
                </a:tc>
                <a:tc>
                  <a:txBody>
                    <a:bodyPr/>
                    <a:lstStyle/>
                    <a:p>
                      <a:r>
                        <a:rPr lang="en-US" sz="1400" dirty="0"/>
                        <a:t>R-squared</a:t>
                      </a:r>
                    </a:p>
                  </a:txBody>
                  <a:tcPr>
                    <a:cell3D prstMaterial="dkEdge">
                      <a:bevel prst="cross"/>
                      <a:lightRig rig="flood" dir="t"/>
                    </a:cell3D>
                  </a:tcPr>
                </a:tc>
                <a:extLst>
                  <a:ext uri="{0D108BD9-81ED-4DB2-BD59-A6C34878D82A}">
                    <a16:rowId xmlns:a16="http://schemas.microsoft.com/office/drawing/2014/main" val="3672034729"/>
                  </a:ext>
                </a:extLst>
              </a:tr>
              <a:tr h="291765">
                <a:tc>
                  <a:txBody>
                    <a:bodyPr/>
                    <a:lstStyle/>
                    <a:p>
                      <a:r>
                        <a:rPr lang="en-US" sz="1400" dirty="0"/>
                        <a:t>10</a:t>
                      </a:r>
                    </a:p>
                  </a:txBody>
                  <a:tcPr>
                    <a:cell3D prstMaterial="dkEdge">
                      <a:bevel prst="cross"/>
                      <a:lightRig rig="flood" dir="t"/>
                    </a:cell3D>
                  </a:tcPr>
                </a:tc>
                <a:tc>
                  <a:txBody>
                    <a:bodyPr/>
                    <a:lstStyle/>
                    <a:p>
                      <a:r>
                        <a:rPr lang="en-US" sz="1400" dirty="0"/>
                        <a:t>0.76</a:t>
                      </a:r>
                    </a:p>
                  </a:txBody>
                  <a:tcPr>
                    <a:cell3D prstMaterial="dkEdge">
                      <a:bevel prst="cross"/>
                      <a:lightRig rig="flood" dir="t"/>
                    </a:cell3D>
                  </a:tcPr>
                </a:tc>
                <a:tc>
                  <a:txBody>
                    <a:bodyPr/>
                    <a:lstStyle/>
                    <a:p>
                      <a:r>
                        <a:rPr lang="en-US" sz="1400" dirty="0"/>
                        <a:t>0.79</a:t>
                      </a:r>
                    </a:p>
                  </a:txBody>
                  <a:tcPr>
                    <a:cell3D prstMaterial="dkEdge">
                      <a:bevel prst="cross"/>
                      <a:lightRig rig="flood" dir="t"/>
                    </a:cell3D>
                  </a:tcPr>
                </a:tc>
                <a:tc>
                  <a:txBody>
                    <a:bodyPr/>
                    <a:lstStyle/>
                    <a:p>
                      <a:r>
                        <a:rPr lang="en-US" sz="1400" dirty="0"/>
                        <a:t>0.95</a:t>
                      </a:r>
                    </a:p>
                  </a:txBody>
                  <a:tcPr>
                    <a:cell3D prstMaterial="dkEdge">
                      <a:bevel prst="cross"/>
                      <a:lightRig rig="flood" dir="t"/>
                    </a:cell3D>
                  </a:tcPr>
                </a:tc>
                <a:tc>
                  <a:txBody>
                    <a:bodyPr/>
                    <a:lstStyle/>
                    <a:p>
                      <a:r>
                        <a:rPr lang="en-US" sz="1400" dirty="0"/>
                        <a:t>0.49</a:t>
                      </a:r>
                    </a:p>
                  </a:txBody>
                  <a:tcPr>
                    <a:cell3D prstMaterial="dkEdge">
                      <a:bevel prst="cross"/>
                      <a:lightRig rig="flood" dir="t"/>
                    </a:cell3D>
                  </a:tcPr>
                </a:tc>
                <a:tc>
                  <a:txBody>
                    <a:bodyPr/>
                    <a:lstStyle/>
                    <a:p>
                      <a:r>
                        <a:rPr lang="en-US" sz="1400" dirty="0"/>
                        <a:t>0.01</a:t>
                      </a:r>
                    </a:p>
                  </a:txBody>
                  <a:tcPr>
                    <a:cell3D prstMaterial="dkEdge">
                      <a:bevel prst="cross"/>
                      <a:lightRig rig="flood" dir="t"/>
                    </a:cell3D>
                  </a:tcPr>
                </a:tc>
                <a:extLst>
                  <a:ext uri="{0D108BD9-81ED-4DB2-BD59-A6C34878D82A}">
                    <a16:rowId xmlns:a16="http://schemas.microsoft.com/office/drawing/2014/main" val="3880829991"/>
                  </a:ext>
                </a:extLst>
              </a:tr>
              <a:tr h="291765">
                <a:tc>
                  <a:txBody>
                    <a:bodyPr/>
                    <a:lstStyle/>
                    <a:p>
                      <a:r>
                        <a:rPr lang="en-US" sz="1400" dirty="0"/>
                        <a:t>4</a:t>
                      </a:r>
                    </a:p>
                  </a:txBody>
                  <a:tcPr>
                    <a:cell3D prstMaterial="dkEdge">
                      <a:bevel prst="cross"/>
                      <a:lightRig rig="flood" dir="t"/>
                    </a:cell3D>
                  </a:tcPr>
                </a:tc>
                <a:tc>
                  <a:txBody>
                    <a:bodyPr/>
                    <a:lstStyle/>
                    <a:p>
                      <a:r>
                        <a:rPr lang="en-US" sz="1400" dirty="0"/>
                        <a:t>0.75</a:t>
                      </a:r>
                    </a:p>
                  </a:txBody>
                  <a:tcPr>
                    <a:cell3D prstMaterial="dkEdge">
                      <a:bevel prst="cross"/>
                      <a:lightRig rig="flood" dir="t"/>
                    </a:cell3D>
                  </a:tcPr>
                </a:tc>
                <a:tc>
                  <a:txBody>
                    <a:bodyPr/>
                    <a:lstStyle/>
                    <a:p>
                      <a:r>
                        <a:rPr lang="en-US" sz="1400" dirty="0"/>
                        <a:t>0.79</a:t>
                      </a:r>
                    </a:p>
                  </a:txBody>
                  <a:tcPr>
                    <a:cell3D prstMaterial="dkEdge">
                      <a:bevel prst="cross"/>
                      <a:lightRig rig="flood" dir="t"/>
                    </a:cell3D>
                  </a:tcPr>
                </a:tc>
                <a:tc>
                  <a:txBody>
                    <a:bodyPr/>
                    <a:lstStyle/>
                    <a:p>
                      <a:r>
                        <a:rPr lang="en-US" sz="1400" dirty="0"/>
                        <a:t>0.92</a:t>
                      </a:r>
                    </a:p>
                  </a:txBody>
                  <a:tcPr>
                    <a:cell3D prstMaterial="dkEdge">
                      <a:bevel prst="cross"/>
                      <a:lightRig rig="flood" dir="t"/>
                    </a:cell3D>
                  </a:tcPr>
                </a:tc>
                <a:tc>
                  <a:txBody>
                    <a:bodyPr/>
                    <a:lstStyle/>
                    <a:p>
                      <a:r>
                        <a:rPr lang="en-US" sz="1400" dirty="0"/>
                        <a:t>0.5</a:t>
                      </a:r>
                    </a:p>
                  </a:txBody>
                  <a:tcPr>
                    <a:cell3D prstMaterial="dkEdge">
                      <a:bevel prst="cross"/>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a:t>
                      </a:r>
                    </a:p>
                  </a:txBody>
                  <a:tcPr>
                    <a:cell3D prstMaterial="dkEdge">
                      <a:bevel prst="cross"/>
                      <a:lightRig rig="flood" dir="t"/>
                    </a:cell3D>
                  </a:tcPr>
                </a:tc>
                <a:extLst>
                  <a:ext uri="{0D108BD9-81ED-4DB2-BD59-A6C34878D82A}">
                    <a16:rowId xmlns:a16="http://schemas.microsoft.com/office/drawing/2014/main" val="1543940304"/>
                  </a:ext>
                </a:extLst>
              </a:tr>
              <a:tr h="291765">
                <a:tc>
                  <a:txBody>
                    <a:bodyPr/>
                    <a:lstStyle/>
                    <a:p>
                      <a:r>
                        <a:rPr lang="en-US" sz="1400" dirty="0"/>
                        <a:t>6</a:t>
                      </a:r>
                    </a:p>
                  </a:txBody>
                  <a:tcPr>
                    <a:cell3D prstMaterial="dkEdge">
                      <a:bevel prst="cross"/>
                      <a:lightRig rig="flood" dir="t"/>
                    </a:cell3D>
                  </a:tcPr>
                </a:tc>
                <a:tc>
                  <a:txBody>
                    <a:bodyPr/>
                    <a:lstStyle/>
                    <a:p>
                      <a:r>
                        <a:rPr lang="en-US" sz="1400" dirty="0"/>
                        <a:t>0.76</a:t>
                      </a:r>
                    </a:p>
                  </a:txBody>
                  <a:tcPr>
                    <a:cell3D prstMaterial="dkEdge">
                      <a:bevel prst="cross"/>
                      <a:lightRig rig="flood" dir="t"/>
                    </a:cell3D>
                  </a:tcPr>
                </a:tc>
                <a:tc>
                  <a:txBody>
                    <a:bodyPr/>
                    <a:lstStyle/>
                    <a:p>
                      <a:r>
                        <a:rPr lang="en-US" sz="1400" dirty="0"/>
                        <a:t>0.79</a:t>
                      </a:r>
                    </a:p>
                  </a:txBody>
                  <a:tcPr>
                    <a:cell3D prstMaterial="dkEdge">
                      <a:bevel prst="cross"/>
                      <a:lightRig rig="flood" dir="t"/>
                    </a:cell3D>
                  </a:tcPr>
                </a:tc>
                <a:tc>
                  <a:txBody>
                    <a:bodyPr/>
                    <a:lstStyle/>
                    <a:p>
                      <a:r>
                        <a:rPr lang="en-US" sz="1400" dirty="0"/>
                        <a:t>0.93</a:t>
                      </a:r>
                    </a:p>
                  </a:txBody>
                  <a:tcPr>
                    <a:cell3D prstMaterial="dkEdge">
                      <a:bevel prst="cross"/>
                      <a:lightRig rig="flood" dir="t"/>
                    </a:cell3D>
                  </a:tcPr>
                </a:tc>
                <a:tc>
                  <a:txBody>
                    <a:bodyPr/>
                    <a:lstStyle/>
                    <a:p>
                      <a:r>
                        <a:rPr lang="en-US" sz="1400" dirty="0"/>
                        <a:t>0.49</a:t>
                      </a:r>
                    </a:p>
                  </a:txBody>
                  <a:tcPr>
                    <a:cell3D prstMaterial="dkEdge">
                      <a:bevel prst="cross"/>
                      <a:lightRig rig="flood" dir="t"/>
                    </a:cell3D>
                  </a:tcPr>
                </a:tc>
                <a:tc>
                  <a:txBody>
                    <a:bodyPr/>
                    <a:lstStyle/>
                    <a:p>
                      <a:r>
                        <a:rPr lang="en-US" sz="1400" dirty="0"/>
                        <a:t>0.01</a:t>
                      </a:r>
                    </a:p>
                  </a:txBody>
                  <a:tcPr>
                    <a:cell3D prstMaterial="dkEdge">
                      <a:bevel prst="cross"/>
                      <a:lightRig rig="flood" dir="t"/>
                    </a:cell3D>
                  </a:tcPr>
                </a:tc>
                <a:extLst>
                  <a:ext uri="{0D108BD9-81ED-4DB2-BD59-A6C34878D82A}">
                    <a16:rowId xmlns:a16="http://schemas.microsoft.com/office/drawing/2014/main" val="2268601982"/>
                  </a:ext>
                </a:extLst>
              </a:tr>
            </a:tbl>
          </a:graphicData>
        </a:graphic>
      </p:graphicFrame>
      <p:graphicFrame>
        <p:nvGraphicFramePr>
          <p:cNvPr id="7" name="Table 7">
            <a:extLst>
              <a:ext uri="{FF2B5EF4-FFF2-40B4-BE49-F238E27FC236}">
                <a16:creationId xmlns:a16="http://schemas.microsoft.com/office/drawing/2014/main" id="{5C03E7F9-8DCA-2548-20B9-E89AD22A59A2}"/>
              </a:ext>
            </a:extLst>
          </p:cNvPr>
          <p:cNvGraphicFramePr>
            <a:graphicFrameLocks noGrp="1"/>
          </p:cNvGraphicFramePr>
          <p:nvPr>
            <p:extLst>
              <p:ext uri="{D42A27DB-BD31-4B8C-83A1-F6EECF244321}">
                <p14:modId xmlns:p14="http://schemas.microsoft.com/office/powerpoint/2010/main" val="3347152727"/>
              </p:ext>
            </p:extLst>
          </p:nvPr>
        </p:nvGraphicFramePr>
        <p:xfrm>
          <a:off x="491636" y="3505199"/>
          <a:ext cx="3242164" cy="1371600"/>
        </p:xfrm>
        <a:graphic>
          <a:graphicData uri="http://schemas.openxmlformats.org/drawingml/2006/table">
            <a:tbl>
              <a:tblPr firstRow="1" bandRow="1">
                <a:tableStyleId>{793D81CF-94F2-401A-BA57-92F5A7B2D0C5}</a:tableStyleId>
              </a:tblPr>
              <a:tblGrid>
                <a:gridCol w="1202456">
                  <a:extLst>
                    <a:ext uri="{9D8B030D-6E8A-4147-A177-3AD203B41FA5}">
                      <a16:colId xmlns:a16="http://schemas.microsoft.com/office/drawing/2014/main" val="3183180230"/>
                    </a:ext>
                  </a:extLst>
                </a:gridCol>
                <a:gridCol w="1202456">
                  <a:extLst>
                    <a:ext uri="{9D8B030D-6E8A-4147-A177-3AD203B41FA5}">
                      <a16:colId xmlns:a16="http://schemas.microsoft.com/office/drawing/2014/main" val="2582962417"/>
                    </a:ext>
                  </a:extLst>
                </a:gridCol>
                <a:gridCol w="837252">
                  <a:extLst>
                    <a:ext uri="{9D8B030D-6E8A-4147-A177-3AD203B41FA5}">
                      <a16:colId xmlns:a16="http://schemas.microsoft.com/office/drawing/2014/main" val="73443653"/>
                    </a:ext>
                  </a:extLst>
                </a:gridCol>
              </a:tblGrid>
              <a:tr h="342900">
                <a:tc gridSpan="3">
                  <a:txBody>
                    <a:bodyPr/>
                    <a:lstStyle/>
                    <a:p>
                      <a:pPr algn="ctr"/>
                      <a:r>
                        <a:rPr lang="en-US" sz="1400" dirty="0"/>
                        <a:t>Reference N=10</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42900">
                <a:tc>
                  <a:txBody>
                    <a:bodyPr/>
                    <a:lstStyle/>
                    <a:p>
                      <a:r>
                        <a:rPr lang="en-US" sz="1400" dirty="0"/>
                        <a:t>Prediction</a:t>
                      </a:r>
                    </a:p>
                  </a:txBody>
                  <a:tcPr>
                    <a:cell3D prstMaterial="dkEdge">
                      <a:bevel prst="cross"/>
                      <a:lightRig rig="flood" dir="t"/>
                    </a:cell3D>
                  </a:tcPr>
                </a:tc>
                <a:tc>
                  <a:txBody>
                    <a:bodyPr/>
                    <a:lstStyle/>
                    <a:p>
                      <a:r>
                        <a:rPr lang="en-US" sz="1400" dirty="0"/>
                        <a:t>0</a:t>
                      </a:r>
                    </a:p>
                  </a:txBody>
                  <a:tcPr>
                    <a:cell3D prstMaterial="dkEdge">
                      <a:bevel prst="cross"/>
                      <a:lightRig rig="flood" dir="t"/>
                    </a:cell3D>
                  </a:tcPr>
                </a:tc>
                <a:tc>
                  <a:txBody>
                    <a:bodyPr/>
                    <a:lstStyle/>
                    <a:p>
                      <a:r>
                        <a:rPr lang="en-US" sz="1400" dirty="0"/>
                        <a:t>1</a:t>
                      </a:r>
                    </a:p>
                  </a:txBody>
                  <a:tcPr>
                    <a:cell3D prstMaterial="dkEdge">
                      <a:bevel prst="cross"/>
                      <a:lightRig rig="flood" dir="t"/>
                    </a:cell3D>
                  </a:tcPr>
                </a:tc>
                <a:extLst>
                  <a:ext uri="{0D108BD9-81ED-4DB2-BD59-A6C34878D82A}">
                    <a16:rowId xmlns:a16="http://schemas.microsoft.com/office/drawing/2014/main" val="2113357785"/>
                  </a:ext>
                </a:extLst>
              </a:tr>
              <a:tr h="342900">
                <a:tc>
                  <a:txBody>
                    <a:bodyPr/>
                    <a:lstStyle/>
                    <a:p>
                      <a:r>
                        <a:rPr lang="en-US" sz="1400" dirty="0"/>
                        <a:t>0</a:t>
                      </a:r>
                    </a:p>
                  </a:txBody>
                  <a:tcPr>
                    <a:cell3D prstMaterial="dkEdge">
                      <a:bevel prst="cross"/>
                      <a:lightRig rig="flood" dir="t"/>
                    </a:cell3D>
                  </a:tcPr>
                </a:tc>
                <a:tc>
                  <a:txBody>
                    <a:bodyPr/>
                    <a:lstStyle/>
                    <a:p>
                      <a:r>
                        <a:rPr lang="en-US" sz="1400" dirty="0"/>
                        <a:t>34645</a:t>
                      </a:r>
                    </a:p>
                  </a:txBody>
                  <a:tcPr>
                    <a:cell3D prstMaterial="dkEdge">
                      <a:bevel prst="cross"/>
                      <a:lightRig rig="flood" dir="t"/>
                    </a:cell3D>
                  </a:tcPr>
                </a:tc>
                <a:tc>
                  <a:txBody>
                    <a:bodyPr/>
                    <a:lstStyle/>
                    <a:p>
                      <a:r>
                        <a:rPr lang="en-US" sz="1400" dirty="0"/>
                        <a:t>9218</a:t>
                      </a:r>
                    </a:p>
                  </a:txBody>
                  <a:tcPr>
                    <a:cell3D prstMaterial="dkEdge">
                      <a:bevel prst="cross"/>
                      <a:lightRig rig="flood" dir="t"/>
                    </a:cell3D>
                  </a:tcPr>
                </a:tc>
                <a:extLst>
                  <a:ext uri="{0D108BD9-81ED-4DB2-BD59-A6C34878D82A}">
                    <a16:rowId xmlns:a16="http://schemas.microsoft.com/office/drawing/2014/main" val="2427282926"/>
                  </a:ext>
                </a:extLst>
              </a:tr>
              <a:tr h="342900">
                <a:tc>
                  <a:txBody>
                    <a:bodyPr/>
                    <a:lstStyle/>
                    <a:p>
                      <a:r>
                        <a:rPr lang="en-US" sz="1400" dirty="0"/>
                        <a:t>1</a:t>
                      </a:r>
                    </a:p>
                  </a:txBody>
                  <a:tcPr>
                    <a:cell3D prstMaterial="dkEdge">
                      <a:bevel prst="cross"/>
                      <a:lightRig rig="flood" dir="t"/>
                    </a:cell3D>
                  </a:tcPr>
                </a:tc>
                <a:tc>
                  <a:txBody>
                    <a:bodyPr/>
                    <a:lstStyle/>
                    <a:p>
                      <a:r>
                        <a:rPr lang="en-US" sz="1400" dirty="0"/>
                        <a:t>1847</a:t>
                      </a:r>
                    </a:p>
                  </a:txBody>
                  <a:tcPr>
                    <a:cell3D prstMaterial="dkEdge">
                      <a:bevel prst="cross"/>
                      <a:lightRig rig="flood" dir="t"/>
                    </a:cell3D>
                  </a:tcPr>
                </a:tc>
                <a:tc>
                  <a:txBody>
                    <a:bodyPr/>
                    <a:lstStyle/>
                    <a:p>
                      <a:r>
                        <a:rPr lang="en-US" sz="1400" dirty="0"/>
                        <a:t>969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graphicFrame>
        <p:nvGraphicFramePr>
          <p:cNvPr id="8" name="Table 7">
            <a:extLst>
              <a:ext uri="{FF2B5EF4-FFF2-40B4-BE49-F238E27FC236}">
                <a16:creationId xmlns:a16="http://schemas.microsoft.com/office/drawing/2014/main" id="{752B20A8-9387-F02E-9537-9E332299E813}"/>
              </a:ext>
            </a:extLst>
          </p:cNvPr>
          <p:cNvGraphicFramePr>
            <a:graphicFrameLocks noGrp="1"/>
          </p:cNvGraphicFramePr>
          <p:nvPr>
            <p:extLst>
              <p:ext uri="{D42A27DB-BD31-4B8C-83A1-F6EECF244321}">
                <p14:modId xmlns:p14="http://schemas.microsoft.com/office/powerpoint/2010/main" val="1170878207"/>
              </p:ext>
            </p:extLst>
          </p:nvPr>
        </p:nvGraphicFramePr>
        <p:xfrm>
          <a:off x="8001000" y="3505200"/>
          <a:ext cx="3124202" cy="1371600"/>
        </p:xfrm>
        <a:graphic>
          <a:graphicData uri="http://schemas.openxmlformats.org/drawingml/2006/table">
            <a:tbl>
              <a:tblPr firstRow="1" bandRow="1">
                <a:tableStyleId>{793D81CF-94F2-401A-BA57-92F5A7B2D0C5}</a:tableStyleId>
              </a:tblPr>
              <a:tblGrid>
                <a:gridCol w="1158707">
                  <a:extLst>
                    <a:ext uri="{9D8B030D-6E8A-4147-A177-3AD203B41FA5}">
                      <a16:colId xmlns:a16="http://schemas.microsoft.com/office/drawing/2014/main" val="3183180230"/>
                    </a:ext>
                  </a:extLst>
                </a:gridCol>
                <a:gridCol w="1158707">
                  <a:extLst>
                    <a:ext uri="{9D8B030D-6E8A-4147-A177-3AD203B41FA5}">
                      <a16:colId xmlns:a16="http://schemas.microsoft.com/office/drawing/2014/main" val="2582962417"/>
                    </a:ext>
                  </a:extLst>
                </a:gridCol>
                <a:gridCol w="806788">
                  <a:extLst>
                    <a:ext uri="{9D8B030D-6E8A-4147-A177-3AD203B41FA5}">
                      <a16:colId xmlns:a16="http://schemas.microsoft.com/office/drawing/2014/main" val="73443653"/>
                    </a:ext>
                  </a:extLst>
                </a:gridCol>
              </a:tblGrid>
              <a:tr h="335902">
                <a:tc gridSpan="3">
                  <a:txBody>
                    <a:bodyPr/>
                    <a:lstStyle/>
                    <a:p>
                      <a:pPr algn="ctr"/>
                      <a:r>
                        <a:rPr lang="en-US" sz="1400" dirty="0"/>
                        <a:t>Reference N=6</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63894">
                <a:tc>
                  <a:txBody>
                    <a:bodyPr/>
                    <a:lstStyle/>
                    <a:p>
                      <a:r>
                        <a:rPr lang="en-US" sz="1400" dirty="0"/>
                        <a:t>Prediction</a:t>
                      </a:r>
                    </a:p>
                  </a:txBody>
                  <a:tcPr>
                    <a:cell3D prstMaterial="dkEdge">
                      <a:bevel prst="cross"/>
                      <a:lightRig rig="flood" dir="t"/>
                    </a:cell3D>
                  </a:tcPr>
                </a:tc>
                <a:tc>
                  <a:txBody>
                    <a:bodyPr/>
                    <a:lstStyle/>
                    <a:p>
                      <a:r>
                        <a:rPr lang="en-US" sz="1400" dirty="0"/>
                        <a:t>0</a:t>
                      </a:r>
                    </a:p>
                  </a:txBody>
                  <a:tcPr>
                    <a:cell3D prstMaterial="dkEdge">
                      <a:bevel prst="cross"/>
                      <a:lightRig rig="flood" dir="t"/>
                    </a:cell3D>
                  </a:tcPr>
                </a:tc>
                <a:tc>
                  <a:txBody>
                    <a:bodyPr/>
                    <a:lstStyle/>
                    <a:p>
                      <a:r>
                        <a:rPr lang="en-US" sz="1400" dirty="0"/>
                        <a:t>1</a:t>
                      </a:r>
                    </a:p>
                  </a:txBody>
                  <a:tcPr>
                    <a:cell3D prstMaterial="dkEdge">
                      <a:bevel prst="cross"/>
                      <a:lightRig rig="flood" dir="t"/>
                    </a:cell3D>
                  </a:tcPr>
                </a:tc>
                <a:extLst>
                  <a:ext uri="{0D108BD9-81ED-4DB2-BD59-A6C34878D82A}">
                    <a16:rowId xmlns:a16="http://schemas.microsoft.com/office/drawing/2014/main" val="2113357785"/>
                  </a:ext>
                </a:extLst>
              </a:tr>
              <a:tr h="335902">
                <a:tc>
                  <a:txBody>
                    <a:bodyPr/>
                    <a:lstStyle/>
                    <a:p>
                      <a:r>
                        <a:rPr lang="en-US" sz="1400" dirty="0"/>
                        <a:t>0</a:t>
                      </a:r>
                    </a:p>
                  </a:txBody>
                  <a:tcPr>
                    <a:cell3D prstMaterial="dkEdge">
                      <a:bevel prst="cross"/>
                      <a:lightRig rig="flood" dir="t"/>
                    </a:cell3D>
                  </a:tcPr>
                </a:tc>
                <a:tc>
                  <a:txBody>
                    <a:bodyPr/>
                    <a:lstStyle/>
                    <a:p>
                      <a:r>
                        <a:rPr lang="en-US" sz="1400" dirty="0"/>
                        <a:t>34114</a:t>
                      </a:r>
                    </a:p>
                  </a:txBody>
                  <a:tcPr>
                    <a:cell3D prstMaterial="dkEdge">
                      <a:bevel prst="cross"/>
                      <a:lightRig rig="flood" dir="t"/>
                    </a:cell3D>
                  </a:tcPr>
                </a:tc>
                <a:tc>
                  <a:txBody>
                    <a:bodyPr/>
                    <a:lstStyle/>
                    <a:p>
                      <a:r>
                        <a:rPr lang="en-US" sz="1400" dirty="0"/>
                        <a:t>9058</a:t>
                      </a:r>
                    </a:p>
                  </a:txBody>
                  <a:tcPr>
                    <a:cell3D prstMaterial="dkEdge">
                      <a:bevel prst="cross"/>
                      <a:lightRig rig="flood" dir="t"/>
                    </a:cell3D>
                  </a:tcPr>
                </a:tc>
                <a:extLst>
                  <a:ext uri="{0D108BD9-81ED-4DB2-BD59-A6C34878D82A}">
                    <a16:rowId xmlns:a16="http://schemas.microsoft.com/office/drawing/2014/main" val="2427282926"/>
                  </a:ext>
                </a:extLst>
              </a:tr>
              <a:tr h="335902">
                <a:tc>
                  <a:txBody>
                    <a:bodyPr/>
                    <a:lstStyle/>
                    <a:p>
                      <a:r>
                        <a:rPr lang="en-US" sz="1400" dirty="0"/>
                        <a:t>1</a:t>
                      </a:r>
                    </a:p>
                  </a:txBody>
                  <a:tcPr>
                    <a:cell3D prstMaterial="dkEdge">
                      <a:bevel prst="cross"/>
                      <a:lightRig rig="flood" dir="t"/>
                    </a:cell3D>
                  </a:tcPr>
                </a:tc>
                <a:tc>
                  <a:txBody>
                    <a:bodyPr/>
                    <a:lstStyle/>
                    <a:p>
                      <a:r>
                        <a:rPr lang="en-US" sz="1400" dirty="0"/>
                        <a:t>2378</a:t>
                      </a:r>
                    </a:p>
                  </a:txBody>
                  <a:tcPr>
                    <a:cell3D prstMaterial="dkEdge">
                      <a:bevel prst="cross"/>
                      <a:lightRig rig="flood" dir="t"/>
                    </a:cell3D>
                  </a:tcPr>
                </a:tc>
                <a:tc>
                  <a:txBody>
                    <a:bodyPr/>
                    <a:lstStyle/>
                    <a:p>
                      <a:r>
                        <a:rPr lang="en-US" sz="1400" dirty="0"/>
                        <a:t>1129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graphicFrame>
        <p:nvGraphicFramePr>
          <p:cNvPr id="9" name="Table 8">
            <a:extLst>
              <a:ext uri="{FF2B5EF4-FFF2-40B4-BE49-F238E27FC236}">
                <a16:creationId xmlns:a16="http://schemas.microsoft.com/office/drawing/2014/main" id="{58F0BC6E-C7F9-180F-7B74-4CAF6A126566}"/>
              </a:ext>
            </a:extLst>
          </p:cNvPr>
          <p:cNvGraphicFramePr>
            <a:graphicFrameLocks noGrp="1"/>
          </p:cNvGraphicFramePr>
          <p:nvPr>
            <p:extLst>
              <p:ext uri="{D42A27DB-BD31-4B8C-83A1-F6EECF244321}">
                <p14:modId xmlns:p14="http://schemas.microsoft.com/office/powerpoint/2010/main" val="3334967695"/>
              </p:ext>
            </p:extLst>
          </p:nvPr>
        </p:nvGraphicFramePr>
        <p:xfrm>
          <a:off x="4267200" y="3496017"/>
          <a:ext cx="3352799" cy="1371600"/>
        </p:xfrm>
        <a:graphic>
          <a:graphicData uri="http://schemas.openxmlformats.org/drawingml/2006/table">
            <a:tbl>
              <a:tblPr firstRow="1" bandRow="1">
                <a:tableStyleId>{793D81CF-94F2-401A-BA57-92F5A7B2D0C5}</a:tableStyleId>
              </a:tblPr>
              <a:tblGrid>
                <a:gridCol w="1243489">
                  <a:extLst>
                    <a:ext uri="{9D8B030D-6E8A-4147-A177-3AD203B41FA5}">
                      <a16:colId xmlns:a16="http://schemas.microsoft.com/office/drawing/2014/main" val="3183180230"/>
                    </a:ext>
                  </a:extLst>
                </a:gridCol>
                <a:gridCol w="1243489">
                  <a:extLst>
                    <a:ext uri="{9D8B030D-6E8A-4147-A177-3AD203B41FA5}">
                      <a16:colId xmlns:a16="http://schemas.microsoft.com/office/drawing/2014/main" val="2582962417"/>
                    </a:ext>
                  </a:extLst>
                </a:gridCol>
                <a:gridCol w="865821">
                  <a:extLst>
                    <a:ext uri="{9D8B030D-6E8A-4147-A177-3AD203B41FA5}">
                      <a16:colId xmlns:a16="http://schemas.microsoft.com/office/drawing/2014/main" val="73443653"/>
                    </a:ext>
                  </a:extLst>
                </a:gridCol>
              </a:tblGrid>
              <a:tr h="342900">
                <a:tc gridSpan="3">
                  <a:txBody>
                    <a:bodyPr/>
                    <a:lstStyle/>
                    <a:p>
                      <a:pPr algn="ctr"/>
                      <a:r>
                        <a:rPr lang="en-US" sz="1400" dirty="0"/>
                        <a:t>Reference N=4</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42900">
                <a:tc>
                  <a:txBody>
                    <a:bodyPr/>
                    <a:lstStyle/>
                    <a:p>
                      <a:r>
                        <a:rPr lang="en-US" sz="1400" dirty="0"/>
                        <a:t>Prediction</a:t>
                      </a:r>
                    </a:p>
                  </a:txBody>
                  <a:tcPr>
                    <a:cell3D prstMaterial="dkEdge">
                      <a:bevel prst="cross"/>
                      <a:lightRig rig="flood" dir="t"/>
                    </a:cell3D>
                  </a:tcPr>
                </a:tc>
                <a:tc>
                  <a:txBody>
                    <a:bodyPr/>
                    <a:lstStyle/>
                    <a:p>
                      <a:r>
                        <a:rPr lang="en-US" sz="1400" dirty="0"/>
                        <a:t>0</a:t>
                      </a:r>
                    </a:p>
                  </a:txBody>
                  <a:tcPr>
                    <a:cell3D prstMaterial="dkEdge">
                      <a:bevel prst="cross"/>
                      <a:lightRig rig="flood" dir="t"/>
                    </a:cell3D>
                  </a:tcPr>
                </a:tc>
                <a:tc>
                  <a:txBody>
                    <a:bodyPr/>
                    <a:lstStyle/>
                    <a:p>
                      <a:r>
                        <a:rPr lang="en-US" sz="1400" dirty="0"/>
                        <a:t>1</a:t>
                      </a:r>
                    </a:p>
                  </a:txBody>
                  <a:tcPr>
                    <a:cell3D prstMaterial="dkEdge">
                      <a:bevel prst="cross"/>
                      <a:lightRig rig="flood" dir="t"/>
                    </a:cell3D>
                  </a:tcPr>
                </a:tc>
                <a:extLst>
                  <a:ext uri="{0D108BD9-81ED-4DB2-BD59-A6C34878D82A}">
                    <a16:rowId xmlns:a16="http://schemas.microsoft.com/office/drawing/2014/main" val="2113357785"/>
                  </a:ext>
                </a:extLst>
              </a:tr>
              <a:tr h="342900">
                <a:tc>
                  <a:txBody>
                    <a:bodyPr/>
                    <a:lstStyle/>
                    <a:p>
                      <a:r>
                        <a:rPr lang="en-US" sz="1400" dirty="0"/>
                        <a:t>0</a:t>
                      </a:r>
                    </a:p>
                  </a:txBody>
                  <a:tcPr>
                    <a:cell3D prstMaterial="dkEdge">
                      <a:bevel prst="cross"/>
                      <a:lightRig rig="flood" dir="t"/>
                    </a:cell3D>
                  </a:tcPr>
                </a:tc>
                <a:tc>
                  <a:txBody>
                    <a:bodyPr/>
                    <a:lstStyle/>
                    <a:p>
                      <a:r>
                        <a:rPr lang="en-US" sz="1400" dirty="0"/>
                        <a:t>33740</a:t>
                      </a:r>
                    </a:p>
                  </a:txBody>
                  <a:tcPr>
                    <a:cell3D prstMaterial="dkEdge">
                      <a:bevel prst="cross"/>
                      <a:lightRig rig="flood" dir="t"/>
                    </a:cell3D>
                  </a:tcPr>
                </a:tc>
                <a:tc>
                  <a:txBody>
                    <a:bodyPr/>
                    <a:lstStyle/>
                    <a:p>
                      <a:r>
                        <a:rPr lang="en-US" sz="1400" dirty="0"/>
                        <a:t>8945</a:t>
                      </a:r>
                    </a:p>
                  </a:txBody>
                  <a:tcPr>
                    <a:cell3D prstMaterial="dkEdge">
                      <a:bevel prst="cross"/>
                      <a:lightRig rig="flood" dir="t"/>
                    </a:cell3D>
                  </a:tcPr>
                </a:tc>
                <a:extLst>
                  <a:ext uri="{0D108BD9-81ED-4DB2-BD59-A6C34878D82A}">
                    <a16:rowId xmlns:a16="http://schemas.microsoft.com/office/drawing/2014/main" val="2427282926"/>
                  </a:ext>
                </a:extLst>
              </a:tr>
              <a:tr h="342900">
                <a:tc>
                  <a:txBody>
                    <a:bodyPr/>
                    <a:lstStyle/>
                    <a:p>
                      <a:r>
                        <a:rPr lang="en-US" sz="1400" dirty="0"/>
                        <a:t>1</a:t>
                      </a:r>
                    </a:p>
                  </a:txBody>
                  <a:tcPr>
                    <a:cell3D prstMaterial="dkEdge">
                      <a:bevel prst="cross"/>
                      <a:lightRig rig="flood" dir="t"/>
                    </a:cell3D>
                  </a:tcPr>
                </a:tc>
                <a:tc>
                  <a:txBody>
                    <a:bodyPr/>
                    <a:lstStyle/>
                    <a:p>
                      <a:r>
                        <a:rPr lang="en-US" sz="1400" dirty="0"/>
                        <a:t>2752</a:t>
                      </a:r>
                    </a:p>
                  </a:txBody>
                  <a:tcPr>
                    <a:cell3D prstMaterial="dkEdge">
                      <a:bevel prst="cross"/>
                      <a:lightRig rig="flood" dir="t"/>
                    </a:cell3D>
                  </a:tcPr>
                </a:tc>
                <a:tc>
                  <a:txBody>
                    <a:bodyPr/>
                    <a:lstStyle/>
                    <a:p>
                      <a:r>
                        <a:rPr lang="en-US" sz="1400" dirty="0"/>
                        <a:t>1242</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pic>
        <p:nvPicPr>
          <p:cNvPr id="2" name="Picture 1">
            <a:extLst>
              <a:ext uri="{FF2B5EF4-FFF2-40B4-BE49-F238E27FC236}">
                <a16:creationId xmlns:a16="http://schemas.microsoft.com/office/drawing/2014/main" id="{2DE6C84B-5941-7242-DC4F-D6770AFD3860}"/>
              </a:ext>
            </a:extLst>
          </p:cNvPr>
          <p:cNvPicPr>
            <a:picLocks noChangeAspect="1"/>
          </p:cNvPicPr>
          <p:nvPr/>
        </p:nvPicPr>
        <p:blipFill>
          <a:blip r:embed="rId3"/>
          <a:stretch>
            <a:fillRect/>
          </a:stretch>
        </p:blipFill>
        <p:spPr>
          <a:xfrm>
            <a:off x="5010150" y="5181600"/>
            <a:ext cx="2171700" cy="1447800"/>
          </a:xfrm>
          <a:prstGeom prst="rect">
            <a:avLst/>
          </a:prstGeom>
        </p:spPr>
      </p:pic>
    </p:spTree>
    <p:extLst>
      <p:ext uri="{BB962C8B-B14F-4D97-AF65-F5344CB8AC3E}">
        <p14:creationId xmlns:p14="http://schemas.microsoft.com/office/powerpoint/2010/main" val="331952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06400" y="777766"/>
            <a:ext cx="10896600" cy="1051034"/>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Models Comparison</a:t>
            </a:r>
          </a:p>
          <a:p>
            <a:pPr marL="685800" lvl="1">
              <a:spcBef>
                <a:spcPts val="0"/>
              </a:spcBef>
              <a:buSzPct val="100000"/>
              <a:buFont typeface="Wingdings" panose="05000000000000000000" pitchFamily="2" charset="2"/>
              <a:buChar char="q"/>
            </a:pPr>
            <a:r>
              <a:rPr lang="en-US" sz="1600" kern="0" dirty="0">
                <a:solidFill>
                  <a:schemeClr val="tx1"/>
                </a:solidFill>
              </a:rPr>
              <a:t>Preprocessing: Box-Cox Transformation (11); Centering (26); Ignored (4); Scaled (26) </a:t>
            </a:r>
          </a:p>
          <a:p>
            <a:pPr marL="685800" lvl="1">
              <a:spcBef>
                <a:spcPts val="0"/>
              </a:spcBef>
              <a:buSzPct val="100000"/>
              <a:buFont typeface="Wingdings" panose="05000000000000000000" pitchFamily="2" charset="2"/>
              <a:buChar char="q"/>
            </a:pPr>
            <a:r>
              <a:rPr lang="en-US" sz="1600" kern="0" dirty="0">
                <a:solidFill>
                  <a:schemeClr val="tx1"/>
                </a:solidFill>
              </a:rPr>
              <a:t>Models: Classification Tree, Logistic Regression, Random Forest</a:t>
            </a:r>
          </a:p>
          <a:p>
            <a:pPr marL="0" indent="0">
              <a:spcBef>
                <a:spcPts val="0"/>
              </a:spcBef>
              <a:buSzPct val="100000"/>
            </a:pPr>
            <a:endParaRPr lang="en-US" sz="1400" kern="0" dirty="0"/>
          </a:p>
          <a:p>
            <a:pPr marL="0" indent="0">
              <a:spcBef>
                <a:spcPts val="0"/>
              </a:spcBef>
              <a:buSzPct val="100000"/>
            </a:pPr>
            <a:endParaRPr lang="en-US" sz="1400" kern="0" dirty="0"/>
          </a:p>
          <a:p>
            <a:pPr marL="0" indent="0">
              <a:spcBef>
                <a:spcPts val="0"/>
              </a:spcBef>
              <a:buSzPct val="100000"/>
            </a:pPr>
            <a:endParaRPr lang="en-US" sz="1400" kern="0" dirty="0"/>
          </a:p>
          <a:p>
            <a:pPr marL="0" indent="0">
              <a:spcBef>
                <a:spcPts val="0"/>
              </a:spcBef>
              <a:buSzPct val="100000"/>
            </a:pPr>
            <a:endParaRPr lang="en-US" sz="1400" kern="0" dirty="0"/>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a:p>
            <a:pPr marL="223838" indent="-94298">
              <a:buSzPct val="100000"/>
            </a:pPr>
            <a:endParaRPr lang="en-US" kern="0" dirty="0"/>
          </a:p>
        </p:txBody>
      </p:sp>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graphicFrame>
        <p:nvGraphicFramePr>
          <p:cNvPr id="3" name="Table 4">
            <a:extLst>
              <a:ext uri="{FF2B5EF4-FFF2-40B4-BE49-F238E27FC236}">
                <a16:creationId xmlns:a16="http://schemas.microsoft.com/office/drawing/2014/main" id="{833DAF05-81BA-E397-11B1-6EB1220EF5F1}"/>
              </a:ext>
            </a:extLst>
          </p:cNvPr>
          <p:cNvGraphicFramePr>
            <a:graphicFrameLocks noGrp="1"/>
          </p:cNvGraphicFramePr>
          <p:nvPr>
            <p:extLst>
              <p:ext uri="{D42A27DB-BD31-4B8C-83A1-F6EECF244321}">
                <p14:modId xmlns:p14="http://schemas.microsoft.com/office/powerpoint/2010/main" val="2191218351"/>
              </p:ext>
            </p:extLst>
          </p:nvPr>
        </p:nvGraphicFramePr>
        <p:xfrm>
          <a:off x="685800" y="1981200"/>
          <a:ext cx="10201910" cy="3946634"/>
        </p:xfrm>
        <a:graphic>
          <a:graphicData uri="http://schemas.openxmlformats.org/drawingml/2006/table">
            <a:tbl>
              <a:tblPr firstRow="1" bandRow="1">
                <a:tableStyleId>{793D81CF-94F2-401A-BA57-92F5A7B2D0C5}</a:tableStyleId>
              </a:tblPr>
              <a:tblGrid>
                <a:gridCol w="1226665">
                  <a:extLst>
                    <a:ext uri="{9D8B030D-6E8A-4147-A177-3AD203B41FA5}">
                      <a16:colId xmlns:a16="http://schemas.microsoft.com/office/drawing/2014/main" val="361906058"/>
                    </a:ext>
                  </a:extLst>
                </a:gridCol>
                <a:gridCol w="1052001">
                  <a:extLst>
                    <a:ext uri="{9D8B030D-6E8A-4147-A177-3AD203B41FA5}">
                      <a16:colId xmlns:a16="http://schemas.microsoft.com/office/drawing/2014/main" val="2243054187"/>
                    </a:ext>
                  </a:extLst>
                </a:gridCol>
                <a:gridCol w="1401327">
                  <a:extLst>
                    <a:ext uri="{9D8B030D-6E8A-4147-A177-3AD203B41FA5}">
                      <a16:colId xmlns:a16="http://schemas.microsoft.com/office/drawing/2014/main" val="4265256237"/>
                    </a:ext>
                  </a:extLst>
                </a:gridCol>
                <a:gridCol w="1226665">
                  <a:extLst>
                    <a:ext uri="{9D8B030D-6E8A-4147-A177-3AD203B41FA5}">
                      <a16:colId xmlns:a16="http://schemas.microsoft.com/office/drawing/2014/main" val="719345543"/>
                    </a:ext>
                  </a:extLst>
                </a:gridCol>
                <a:gridCol w="1226665">
                  <a:extLst>
                    <a:ext uri="{9D8B030D-6E8A-4147-A177-3AD203B41FA5}">
                      <a16:colId xmlns:a16="http://schemas.microsoft.com/office/drawing/2014/main" val="1221829086"/>
                    </a:ext>
                  </a:extLst>
                </a:gridCol>
                <a:gridCol w="987326">
                  <a:extLst>
                    <a:ext uri="{9D8B030D-6E8A-4147-A177-3AD203B41FA5}">
                      <a16:colId xmlns:a16="http://schemas.microsoft.com/office/drawing/2014/main" val="874393009"/>
                    </a:ext>
                  </a:extLst>
                </a:gridCol>
                <a:gridCol w="968396">
                  <a:extLst>
                    <a:ext uri="{9D8B030D-6E8A-4147-A177-3AD203B41FA5}">
                      <a16:colId xmlns:a16="http://schemas.microsoft.com/office/drawing/2014/main" val="1089002332"/>
                    </a:ext>
                  </a:extLst>
                </a:gridCol>
                <a:gridCol w="968396">
                  <a:extLst>
                    <a:ext uri="{9D8B030D-6E8A-4147-A177-3AD203B41FA5}">
                      <a16:colId xmlns:a16="http://schemas.microsoft.com/office/drawing/2014/main" val="1077637237"/>
                    </a:ext>
                  </a:extLst>
                </a:gridCol>
                <a:gridCol w="1144469">
                  <a:extLst>
                    <a:ext uri="{9D8B030D-6E8A-4147-A177-3AD203B41FA5}">
                      <a16:colId xmlns:a16="http://schemas.microsoft.com/office/drawing/2014/main" val="2871495057"/>
                    </a:ext>
                  </a:extLst>
                </a:gridCol>
              </a:tblGrid>
              <a:tr h="525284">
                <a:tc>
                  <a:txBody>
                    <a:bodyPr/>
                    <a:lstStyle/>
                    <a:p>
                      <a:pPr algn="ctr"/>
                      <a:r>
                        <a:rPr lang="en-US" sz="1400" dirty="0"/>
                        <a:t>Model</a:t>
                      </a:r>
                    </a:p>
                  </a:txBody>
                  <a:tcPr>
                    <a:cell3D prstMaterial="dkEdge">
                      <a:bevel prst="cross"/>
                      <a:lightRig rig="flood" dir="t"/>
                    </a:cell3D>
                  </a:tcPr>
                </a:tc>
                <a:tc>
                  <a:txBody>
                    <a:bodyPr/>
                    <a:lstStyle/>
                    <a:p>
                      <a:pPr algn="ctr"/>
                      <a:r>
                        <a:rPr lang="en-US" sz="1400" dirty="0"/>
                        <a:t>N-Value</a:t>
                      </a:r>
                    </a:p>
                  </a:txBody>
                  <a:tcPr>
                    <a:cell3D prstMaterial="dkEdge">
                      <a:bevel prst="cross"/>
                      <a:lightRig rig="flood" dir="t"/>
                    </a:cell3D>
                  </a:tcPr>
                </a:tc>
                <a:tc>
                  <a:txBody>
                    <a:bodyPr/>
                    <a:lstStyle/>
                    <a:p>
                      <a:pPr algn="ctr"/>
                      <a:r>
                        <a:rPr lang="en-US" sz="1400" dirty="0"/>
                        <a:t>Accuracy</a:t>
                      </a:r>
                    </a:p>
                  </a:txBody>
                  <a:tcPr>
                    <a:cell3D prstMaterial="dkEdge">
                      <a:bevel prst="cross"/>
                      <a:lightRig rig="flood" dir="t"/>
                    </a:cell3D>
                  </a:tcPr>
                </a:tc>
                <a:tc>
                  <a:txBody>
                    <a:bodyPr/>
                    <a:lstStyle/>
                    <a:p>
                      <a:pPr algn="ctr"/>
                      <a:r>
                        <a:rPr lang="en-US" sz="1400" dirty="0"/>
                        <a:t>Precision</a:t>
                      </a:r>
                    </a:p>
                  </a:txBody>
                  <a:tcPr>
                    <a:cell3D prstMaterial="dkEdge">
                      <a:bevel prst="cross"/>
                      <a:lightRig rig="flood" dir="t"/>
                    </a:cell3D>
                  </a:tcPr>
                </a:tc>
                <a:tc>
                  <a:txBody>
                    <a:bodyPr/>
                    <a:lstStyle/>
                    <a:p>
                      <a:pPr algn="ctr"/>
                      <a:r>
                        <a:rPr lang="en-US" sz="1400" dirty="0"/>
                        <a:t>Recall</a:t>
                      </a:r>
                    </a:p>
                  </a:txBody>
                  <a:tcPr>
                    <a:cell3D prstMaterial="dkEdge">
                      <a:bevel prst="cross"/>
                      <a:lightRig rig="flood" dir="t"/>
                    </a:cell3D>
                  </a:tcPr>
                </a:tc>
                <a:tc>
                  <a:txBody>
                    <a:bodyPr/>
                    <a:lstStyle/>
                    <a:p>
                      <a:pPr algn="ctr"/>
                      <a:r>
                        <a:rPr lang="en-US" sz="1400" dirty="0"/>
                        <a:t>F1</a:t>
                      </a:r>
                    </a:p>
                  </a:txBody>
                  <a:tcPr>
                    <a:cell3D prstMaterial="dkEdge">
                      <a:bevel prst="cross"/>
                      <a:lightRig rig="flood" dir="t"/>
                    </a:cell3D>
                  </a:tcPr>
                </a:tc>
                <a:tc>
                  <a:txBody>
                    <a:bodyPr/>
                    <a:lstStyle/>
                    <a:p>
                      <a:pPr algn="ctr"/>
                      <a:r>
                        <a:rPr lang="en-US" sz="1400" dirty="0"/>
                        <a:t>AUC</a:t>
                      </a:r>
                    </a:p>
                  </a:txBody>
                  <a:tcPr>
                    <a:cell3D prstMaterial="dkEdge">
                      <a:bevel prst="cross"/>
                      <a:lightRig rig="flood" dir="t"/>
                    </a:cell3D>
                  </a:tcPr>
                </a:tc>
                <a:tc>
                  <a:txBody>
                    <a:bodyPr/>
                    <a:lstStyle/>
                    <a:p>
                      <a:pPr algn="ctr"/>
                      <a:r>
                        <a:rPr lang="en-US" sz="1400" dirty="0"/>
                        <a:t>RMSE</a:t>
                      </a:r>
                    </a:p>
                  </a:txBody>
                  <a:tcPr>
                    <a:cell3D prstMaterial="dkEdge">
                      <a:bevel prst="cross"/>
                      <a:lightRig rig="flood" dir="t"/>
                    </a:cell3D>
                  </a:tcPr>
                </a:tc>
                <a:tc>
                  <a:txBody>
                    <a:bodyPr/>
                    <a:lstStyle/>
                    <a:p>
                      <a:pPr algn="ctr"/>
                      <a:r>
                        <a:rPr lang="en-US" sz="1400" dirty="0"/>
                        <a:t>R-Squared</a:t>
                      </a:r>
                    </a:p>
                  </a:txBody>
                  <a:tcPr>
                    <a:cell3D prstMaterial="dkEdge">
                      <a:bevel prst="cross"/>
                      <a:lightRig rig="flood" dir="t"/>
                    </a:cell3D>
                  </a:tcPr>
                </a:tc>
                <a:extLst>
                  <a:ext uri="{0D108BD9-81ED-4DB2-BD59-A6C34878D82A}">
                    <a16:rowId xmlns:a16="http://schemas.microsoft.com/office/drawing/2014/main" val="355527956"/>
                  </a:ext>
                </a:extLst>
              </a:tr>
              <a:tr h="679367">
                <a:tc>
                  <a:txBody>
                    <a:bodyPr/>
                    <a:lstStyle/>
                    <a:p>
                      <a:pPr algn="ctr"/>
                      <a:r>
                        <a:rPr lang="en-US" sz="1600" dirty="0"/>
                        <a:t>LS</a:t>
                      </a:r>
                    </a:p>
                  </a:txBody>
                  <a:tcPr>
                    <a:cell3D prstMaterial="dkEdge">
                      <a:bevel prst="cross"/>
                      <a:lightRig rig="flood" dir="t"/>
                    </a:cell3D>
                  </a:tcPr>
                </a:tc>
                <a:tc>
                  <a:txBody>
                    <a:bodyPr/>
                    <a:lstStyle/>
                    <a:p>
                      <a:pPr algn="ctr"/>
                      <a:endParaRPr lang="en-US" sz="1600" dirty="0"/>
                    </a:p>
                  </a:txBody>
                  <a:tcPr>
                    <a:cell3D prstMaterial="dkEdge">
                      <a:bevel prst="cross"/>
                      <a:lightRig rig="flood" dir="t"/>
                    </a:cell3D>
                  </a:tcPr>
                </a:tc>
                <a:tc>
                  <a:txBody>
                    <a:bodyPr/>
                    <a:lstStyle/>
                    <a:p>
                      <a:pPr algn="ctr"/>
                      <a:r>
                        <a:rPr lang="en-US" sz="1600" dirty="0"/>
                        <a:t>0.78</a:t>
                      </a:r>
                    </a:p>
                  </a:txBody>
                  <a:tcPr>
                    <a:cell3D prstMaterial="dkEdge">
                      <a:bevel prst="cross"/>
                      <a:lightRig rig="flood" dir="t"/>
                    </a:cell3D>
                  </a:tcPr>
                </a:tc>
                <a:tc>
                  <a:txBody>
                    <a:bodyPr/>
                    <a:lstStyle/>
                    <a:p>
                      <a:pPr algn="ctr"/>
                      <a:r>
                        <a:rPr lang="en-US" sz="1600" dirty="0"/>
                        <a:t>0.78</a:t>
                      </a:r>
                    </a:p>
                  </a:txBody>
                  <a:tcPr>
                    <a:cell3D prstMaterial="dkEdge">
                      <a:bevel prst="cross"/>
                      <a:lightRig rig="flood" dir="t"/>
                    </a:cell3D>
                  </a:tcPr>
                </a:tc>
                <a:tc>
                  <a:txBody>
                    <a:bodyPr/>
                    <a:lstStyle/>
                    <a:p>
                      <a:pPr algn="ctr"/>
                      <a:r>
                        <a:rPr lang="en-US" sz="1600" dirty="0"/>
                        <a:t>0.99</a:t>
                      </a:r>
                    </a:p>
                  </a:txBody>
                  <a:tcPr>
                    <a:cell3D prstMaterial="dkEdge">
                      <a:bevel prst="cross"/>
                      <a:lightRig rig="flood" dir="t"/>
                    </a:cell3D>
                  </a:tcPr>
                </a:tc>
                <a:tc>
                  <a:txBody>
                    <a:bodyPr/>
                    <a:lstStyle/>
                    <a:p>
                      <a:pPr algn="ctr"/>
                      <a:r>
                        <a:rPr lang="en-US" sz="1600" dirty="0"/>
                        <a:t>-</a:t>
                      </a:r>
                    </a:p>
                  </a:txBody>
                  <a:tcPr>
                    <a:cell3D prstMaterial="dkEdge">
                      <a:bevel prst="cross"/>
                      <a:lightRig rig="flood" dir="t"/>
                    </a:cell3D>
                  </a:tcPr>
                </a:tc>
                <a:tc>
                  <a:txBody>
                    <a:bodyPr/>
                    <a:lstStyle/>
                    <a:p>
                      <a:pPr algn="ctr"/>
                      <a:r>
                        <a:rPr lang="en-US" sz="1600" dirty="0"/>
                        <a:t>-</a:t>
                      </a:r>
                    </a:p>
                  </a:txBody>
                  <a:tcPr>
                    <a:cell3D prstMaterial="dkEdge">
                      <a:bevel prst="cross"/>
                      <a:lightRig rig="flood" dir="t"/>
                    </a:cell3D>
                  </a:tcPr>
                </a:tc>
                <a:tc>
                  <a:txBody>
                    <a:bodyPr/>
                    <a:lstStyle/>
                    <a:p>
                      <a:pPr algn="ctr"/>
                      <a:r>
                        <a:rPr lang="en-US" sz="1600" dirty="0"/>
                        <a:t>0.40</a:t>
                      </a:r>
                    </a:p>
                  </a:txBody>
                  <a:tcPr>
                    <a:cell3D prstMaterial="dkEdge">
                      <a:bevel prst="cross"/>
                      <a:lightRig rig="flood" dir="t"/>
                    </a:cell3D>
                  </a:tcPr>
                </a:tc>
                <a:tc>
                  <a:txBody>
                    <a:bodyPr/>
                    <a:lstStyle/>
                    <a:p>
                      <a:pPr algn="ctr"/>
                      <a:r>
                        <a:rPr lang="en-US" sz="1600" dirty="0"/>
                        <a:t>0.04</a:t>
                      </a:r>
                    </a:p>
                  </a:txBody>
                  <a:tcPr>
                    <a:cell3D prstMaterial="dkEdge">
                      <a:bevel prst="cross"/>
                      <a:lightRig rig="flood" dir="t"/>
                    </a:cell3D>
                  </a:tcPr>
                </a:tc>
                <a:extLst>
                  <a:ext uri="{0D108BD9-81ED-4DB2-BD59-A6C34878D82A}">
                    <a16:rowId xmlns:a16="http://schemas.microsoft.com/office/drawing/2014/main" val="1913792994"/>
                  </a:ext>
                </a:extLst>
              </a:tr>
              <a:tr h="525284">
                <a:tc>
                  <a:txBody>
                    <a:bodyPr/>
                    <a:lstStyle/>
                    <a:p>
                      <a:pPr algn="ctr"/>
                      <a:r>
                        <a:rPr lang="en-US" sz="1400" dirty="0"/>
                        <a:t>RF</a:t>
                      </a:r>
                    </a:p>
                  </a:txBody>
                  <a:tcPr>
                    <a:cell3D prstMaterial="dkEdge">
                      <a:bevel prst="cross"/>
                      <a:lightRig rig="flood" dir="t"/>
                    </a:cell3D>
                  </a:tcPr>
                </a:tc>
                <a:tc>
                  <a:txBody>
                    <a:bodyPr/>
                    <a:lstStyle/>
                    <a:p>
                      <a:pPr algn="ctr"/>
                      <a:r>
                        <a:rPr lang="en-US" sz="1400" dirty="0"/>
                        <a:t>5</a:t>
                      </a:r>
                    </a:p>
                  </a:txBody>
                  <a:tcPr>
                    <a:cell3D prstMaterial="dkEdge">
                      <a:bevel prst="cross"/>
                      <a:lightRig rig="flood" dir="t"/>
                    </a:cell3D>
                  </a:tcPr>
                </a:tc>
                <a:tc>
                  <a:txBody>
                    <a:bodyPr/>
                    <a:lstStyle/>
                    <a:p>
                      <a:pPr algn="ctr"/>
                      <a:r>
                        <a:rPr lang="en-US" sz="1400" dirty="0"/>
                        <a:t>0.74</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0.91</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0.51</a:t>
                      </a:r>
                    </a:p>
                  </a:txBody>
                  <a:tcPr>
                    <a:cell3D prstMaterial="dkEdge">
                      <a:bevel prst="cross"/>
                      <a:lightRig rig="flood" dir="t"/>
                    </a:cell3D>
                  </a:tcPr>
                </a:tc>
                <a:tc>
                  <a:txBody>
                    <a:bodyPr/>
                    <a:lstStyle/>
                    <a:p>
                      <a:pPr algn="ctr"/>
                      <a:r>
                        <a:rPr lang="en-US" sz="1400" dirty="0"/>
                        <a:t>0.01</a:t>
                      </a:r>
                    </a:p>
                  </a:txBody>
                  <a:tcPr>
                    <a:cell3D prstMaterial="dkEdge">
                      <a:bevel prst="cross"/>
                      <a:lightRig rig="flood" dir="t"/>
                    </a:cell3D>
                  </a:tcPr>
                </a:tc>
                <a:extLst>
                  <a:ext uri="{0D108BD9-81ED-4DB2-BD59-A6C34878D82A}">
                    <a16:rowId xmlns:a16="http://schemas.microsoft.com/office/drawing/2014/main" val="4086731969"/>
                  </a:ext>
                </a:extLst>
              </a:tr>
              <a:tr h="525284">
                <a:tc>
                  <a:txBody>
                    <a:bodyPr/>
                    <a:lstStyle/>
                    <a:p>
                      <a:pPr algn="ctr"/>
                      <a:endParaRPr lang="en-US" sz="1100"/>
                    </a:p>
                  </a:txBody>
                  <a:tcPr>
                    <a:cell3D prstMaterial="dkEdge">
                      <a:bevel prst="cross"/>
                      <a:lightRig rig="flood" dir="t"/>
                    </a:cell3D>
                  </a:tcPr>
                </a:tc>
                <a:tc>
                  <a:txBody>
                    <a:bodyPr/>
                    <a:lstStyle/>
                    <a:p>
                      <a:pPr algn="ctr"/>
                      <a:r>
                        <a:rPr lang="en-US" sz="1400" dirty="0"/>
                        <a:t>10</a:t>
                      </a:r>
                    </a:p>
                  </a:txBody>
                  <a:tcPr>
                    <a:cell3D prstMaterial="dkEdge">
                      <a:bevel prst="cross"/>
                      <a:lightRig rig="flood" dir="t"/>
                    </a:cell3D>
                  </a:tcPr>
                </a:tc>
                <a:tc>
                  <a:txBody>
                    <a:bodyPr/>
                    <a:lstStyle/>
                    <a:p>
                      <a:pPr algn="ctr"/>
                      <a:r>
                        <a:rPr lang="en-US" sz="1400" dirty="0"/>
                        <a:t>0.76</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0.95</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0.49</a:t>
                      </a:r>
                    </a:p>
                  </a:txBody>
                  <a:tcPr>
                    <a:cell3D prstMaterial="dkEdge">
                      <a:bevel prst="cross"/>
                      <a:lightRig rig="flood" dir="t"/>
                    </a:cell3D>
                  </a:tcPr>
                </a:tc>
                <a:tc>
                  <a:txBody>
                    <a:bodyPr/>
                    <a:lstStyle/>
                    <a:p>
                      <a:pPr algn="ctr"/>
                      <a:r>
                        <a:rPr lang="en-US" sz="1400" dirty="0"/>
                        <a:t>0.01</a:t>
                      </a:r>
                    </a:p>
                  </a:txBody>
                  <a:tcPr>
                    <a:cell3D prstMaterial="dkEdge">
                      <a:bevel prst="cross"/>
                      <a:lightRig rig="flood" dir="t"/>
                    </a:cell3D>
                  </a:tcPr>
                </a:tc>
                <a:extLst>
                  <a:ext uri="{0D108BD9-81ED-4DB2-BD59-A6C34878D82A}">
                    <a16:rowId xmlns:a16="http://schemas.microsoft.com/office/drawing/2014/main" val="1863554007"/>
                  </a:ext>
                </a:extLst>
              </a:tr>
              <a:tr h="525284">
                <a:tc>
                  <a:txBody>
                    <a:bodyPr/>
                    <a:lstStyle/>
                    <a:p>
                      <a:pPr algn="ctr"/>
                      <a:endParaRPr lang="en-US" sz="1100" dirty="0"/>
                    </a:p>
                  </a:txBody>
                  <a:tcPr>
                    <a:cell3D prstMaterial="dkEdge">
                      <a:bevel prst="cross"/>
                      <a:lightRig rig="flood" dir="t"/>
                    </a:cell3D>
                  </a:tcPr>
                </a:tc>
                <a:tc>
                  <a:txBody>
                    <a:bodyPr/>
                    <a:lstStyle/>
                    <a:p>
                      <a:pPr algn="ctr"/>
                      <a:r>
                        <a:rPr lang="en-US" sz="1400" dirty="0"/>
                        <a:t>4</a:t>
                      </a:r>
                    </a:p>
                  </a:txBody>
                  <a:tcPr>
                    <a:cell3D prstMaterial="dkEdge">
                      <a:bevel prst="cross"/>
                      <a:lightRig rig="flood" dir="t"/>
                    </a:cell3D>
                  </a:tcPr>
                </a:tc>
                <a:tc>
                  <a:txBody>
                    <a:bodyPr/>
                    <a:lstStyle/>
                    <a:p>
                      <a:pPr algn="ctr"/>
                      <a:r>
                        <a:rPr lang="en-US" sz="1400" dirty="0"/>
                        <a:t>0.75</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0.92</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0.5</a:t>
                      </a:r>
                    </a:p>
                  </a:txBody>
                  <a:tcPr>
                    <a:cell3D prstMaterial="dkEdge">
                      <a:bevel prst="cross"/>
                      <a:lightRig rig="flood" dir="t"/>
                    </a:cell3D>
                  </a:tcPr>
                </a:tc>
                <a:tc>
                  <a:txBody>
                    <a:bodyPr/>
                    <a:lstStyle/>
                    <a:p>
                      <a:pPr algn="ctr"/>
                      <a:r>
                        <a:rPr lang="en-US" sz="1400" dirty="0"/>
                        <a:t>0</a:t>
                      </a:r>
                    </a:p>
                  </a:txBody>
                  <a:tcPr>
                    <a:cell3D prstMaterial="dkEdge">
                      <a:bevel prst="cross"/>
                      <a:lightRig rig="flood" dir="t"/>
                    </a:cell3D>
                  </a:tcPr>
                </a:tc>
                <a:extLst>
                  <a:ext uri="{0D108BD9-81ED-4DB2-BD59-A6C34878D82A}">
                    <a16:rowId xmlns:a16="http://schemas.microsoft.com/office/drawing/2014/main" val="4219983279"/>
                  </a:ext>
                </a:extLst>
              </a:tr>
              <a:tr h="640847">
                <a:tc>
                  <a:txBody>
                    <a:bodyPr/>
                    <a:lstStyle/>
                    <a:p>
                      <a:pPr algn="ctr"/>
                      <a:endParaRPr lang="en-US" sz="1100" dirty="0"/>
                    </a:p>
                  </a:txBody>
                  <a:tcPr>
                    <a:cell3D prstMaterial="dkEdge">
                      <a:bevel prst="cross"/>
                      <a:lightRig rig="flood" dir="t"/>
                    </a:cell3D>
                  </a:tcPr>
                </a:tc>
                <a:tc>
                  <a:txBody>
                    <a:bodyPr/>
                    <a:lstStyle/>
                    <a:p>
                      <a:pPr algn="ctr"/>
                      <a:r>
                        <a:rPr lang="en-US" sz="1400" dirty="0"/>
                        <a:t>6</a:t>
                      </a:r>
                    </a:p>
                  </a:txBody>
                  <a:tcPr>
                    <a:cell3D prstMaterial="dkEdge">
                      <a:bevel prst="cross"/>
                      <a:lightRig rig="flood" dir="t"/>
                    </a:cell3D>
                  </a:tcPr>
                </a:tc>
                <a:tc>
                  <a:txBody>
                    <a:bodyPr/>
                    <a:lstStyle/>
                    <a:p>
                      <a:pPr algn="ctr"/>
                      <a:r>
                        <a:rPr lang="en-US" sz="1400" dirty="0"/>
                        <a:t>0.76</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0.93</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0.49</a:t>
                      </a:r>
                    </a:p>
                  </a:txBody>
                  <a:tcPr>
                    <a:cell3D prstMaterial="dkEdge">
                      <a:bevel prst="cross"/>
                      <a:lightRig rig="flood" dir="t"/>
                    </a:cell3D>
                  </a:tcPr>
                </a:tc>
                <a:tc>
                  <a:txBody>
                    <a:bodyPr/>
                    <a:lstStyle/>
                    <a:p>
                      <a:pPr algn="ctr"/>
                      <a:r>
                        <a:rPr lang="en-US" sz="1400" dirty="0"/>
                        <a:t>0.01</a:t>
                      </a:r>
                    </a:p>
                  </a:txBody>
                  <a:tcPr>
                    <a:cell3D prstMaterial="dkEdge">
                      <a:bevel prst="cross"/>
                      <a:lightRig rig="flood" dir="t"/>
                    </a:cell3D>
                  </a:tcPr>
                </a:tc>
                <a:extLst>
                  <a:ext uri="{0D108BD9-81ED-4DB2-BD59-A6C34878D82A}">
                    <a16:rowId xmlns:a16="http://schemas.microsoft.com/office/drawing/2014/main" val="128165299"/>
                  </a:ext>
                </a:extLst>
              </a:tr>
              <a:tr h="525284">
                <a:tc>
                  <a:txBody>
                    <a:bodyPr/>
                    <a:lstStyle/>
                    <a:p>
                      <a:pPr algn="ctr"/>
                      <a:r>
                        <a:rPr lang="en-US" sz="1400" dirty="0"/>
                        <a:t>CART</a:t>
                      </a:r>
                    </a:p>
                  </a:txBody>
                  <a:tcPr>
                    <a:cell3D prstMaterial="dkEdge">
                      <a:bevel prst="cross"/>
                      <a:lightRig rig="flood" dir="t"/>
                    </a:cell3D>
                  </a:tcPr>
                </a:tc>
                <a:tc>
                  <a:txBody>
                    <a:bodyPr/>
                    <a:lstStyle/>
                    <a:p>
                      <a:pPr algn="ctr"/>
                      <a:r>
                        <a:rPr lang="en-US" sz="1400" dirty="0"/>
                        <a:t>186475</a:t>
                      </a:r>
                    </a:p>
                  </a:txBody>
                  <a:tcPr>
                    <a:cell3D prstMaterial="dkEdge">
                      <a:bevel prst="cross"/>
                      <a:lightRig rig="flood" dir="t"/>
                    </a:cell3D>
                  </a:tcPr>
                </a:tc>
                <a:tc>
                  <a:txBody>
                    <a:bodyPr/>
                    <a:lstStyle/>
                    <a:p>
                      <a:pPr algn="ctr"/>
                      <a:r>
                        <a:rPr lang="en-US" sz="1400" dirty="0"/>
                        <a:t>0.78</a:t>
                      </a:r>
                    </a:p>
                  </a:txBody>
                  <a:tcPr>
                    <a:cell3D prstMaterial="dkEdge">
                      <a:bevel prst="cross"/>
                      <a:lightRig rig="flood" dir="t"/>
                    </a:cell3D>
                  </a:tcPr>
                </a:tc>
                <a:tc>
                  <a:txBody>
                    <a:bodyPr/>
                    <a:lstStyle/>
                    <a:p>
                      <a:pPr algn="ctr"/>
                      <a:r>
                        <a:rPr lang="en-US" sz="1400" dirty="0"/>
                        <a:t>0.78</a:t>
                      </a:r>
                    </a:p>
                  </a:txBody>
                  <a:tcPr>
                    <a:cell3D prstMaterial="dkEdge">
                      <a:bevel prst="cross"/>
                      <a:lightRig rig="flood" dir="t"/>
                    </a:cell3D>
                  </a:tcPr>
                </a:tc>
                <a:tc>
                  <a:txBody>
                    <a:bodyPr/>
                    <a:lstStyle/>
                    <a:p>
                      <a:pPr algn="ctr"/>
                      <a:r>
                        <a:rPr lang="en-US" sz="1400" dirty="0"/>
                        <a:t>1.00</a:t>
                      </a:r>
                    </a:p>
                  </a:txBody>
                  <a:tcPr>
                    <a:cell3D prstMaterial="dkEdge">
                      <a:bevel prst="cross"/>
                      <a:lightRig rig="flood" dir="t"/>
                    </a:cell3D>
                  </a:tcPr>
                </a:tc>
                <a:tc>
                  <a:txBody>
                    <a:bodyPr/>
                    <a:lstStyle/>
                    <a:p>
                      <a:pPr algn="ctr"/>
                      <a:r>
                        <a:rPr lang="en-US" sz="1400" dirty="0"/>
                        <a:t>0.88</a:t>
                      </a:r>
                    </a:p>
                  </a:txBody>
                  <a:tcPr>
                    <a:cell3D prstMaterial="dkEdge">
                      <a:bevel prst="cross"/>
                      <a:lightRig rig="flood" dir="t"/>
                    </a:cell3D>
                  </a:tcPr>
                </a:tc>
                <a:tc>
                  <a:txBody>
                    <a:bodyPr/>
                    <a:lstStyle/>
                    <a:p>
                      <a:pPr algn="ctr"/>
                      <a:r>
                        <a:rPr lang="en-US" sz="1400" dirty="0"/>
                        <a:t>0.5</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extLst>
                  <a:ext uri="{0D108BD9-81ED-4DB2-BD59-A6C34878D82A}">
                    <a16:rowId xmlns:a16="http://schemas.microsoft.com/office/drawing/2014/main" val="2795345244"/>
                  </a:ext>
                </a:extLst>
              </a:tr>
            </a:tbl>
          </a:graphicData>
        </a:graphic>
      </p:graphicFrame>
    </p:spTree>
    <p:extLst>
      <p:ext uri="{BB962C8B-B14F-4D97-AF65-F5344CB8AC3E}">
        <p14:creationId xmlns:p14="http://schemas.microsoft.com/office/powerpoint/2010/main" val="215022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Roadblocks</a:t>
            </a:r>
          </a:p>
          <a:p>
            <a:endParaRPr lang="en-US" dirty="0"/>
          </a:p>
        </p:txBody>
      </p:sp>
      <p:pic>
        <p:nvPicPr>
          <p:cNvPr id="3" name="Picture 2">
            <a:extLst>
              <a:ext uri="{FF2B5EF4-FFF2-40B4-BE49-F238E27FC236}">
                <a16:creationId xmlns:a16="http://schemas.microsoft.com/office/drawing/2014/main" id="{8C42F49F-E393-3C01-DF86-B6A4F81E648A}"/>
              </a:ext>
            </a:extLst>
          </p:cNvPr>
          <p:cNvPicPr>
            <a:picLocks noChangeAspect="1"/>
          </p:cNvPicPr>
          <p:nvPr/>
        </p:nvPicPr>
        <p:blipFill>
          <a:blip r:embed="rId2"/>
          <a:stretch>
            <a:fillRect/>
          </a:stretch>
        </p:blipFill>
        <p:spPr>
          <a:xfrm>
            <a:off x="2133600" y="914400"/>
            <a:ext cx="7602011" cy="257211"/>
          </a:xfrm>
          <a:prstGeom prst="rect">
            <a:avLst/>
          </a:prstGeom>
        </p:spPr>
      </p:pic>
      <p:pic>
        <p:nvPicPr>
          <p:cNvPr id="7" name="Picture 6">
            <a:extLst>
              <a:ext uri="{FF2B5EF4-FFF2-40B4-BE49-F238E27FC236}">
                <a16:creationId xmlns:a16="http://schemas.microsoft.com/office/drawing/2014/main" id="{66E2F127-7A0F-C13E-D2A2-3C03DAB77BBE}"/>
              </a:ext>
            </a:extLst>
          </p:cNvPr>
          <p:cNvPicPr>
            <a:picLocks noChangeAspect="1"/>
          </p:cNvPicPr>
          <p:nvPr/>
        </p:nvPicPr>
        <p:blipFill>
          <a:blip r:embed="rId3"/>
          <a:stretch>
            <a:fillRect/>
          </a:stretch>
        </p:blipFill>
        <p:spPr>
          <a:xfrm>
            <a:off x="2102069" y="1171611"/>
            <a:ext cx="7649643" cy="3524742"/>
          </a:xfrm>
          <a:prstGeom prst="rect">
            <a:avLst/>
          </a:prstGeom>
        </p:spPr>
      </p:pic>
      <p:pic>
        <p:nvPicPr>
          <p:cNvPr id="2" name="Picture 1">
            <a:extLst>
              <a:ext uri="{FF2B5EF4-FFF2-40B4-BE49-F238E27FC236}">
                <a16:creationId xmlns:a16="http://schemas.microsoft.com/office/drawing/2014/main" id="{E2DE7CDD-6D27-121D-023E-B0349B0DA53F}"/>
              </a:ext>
            </a:extLst>
          </p:cNvPr>
          <p:cNvPicPr>
            <a:picLocks noChangeAspect="1"/>
          </p:cNvPicPr>
          <p:nvPr/>
        </p:nvPicPr>
        <p:blipFill>
          <a:blip r:embed="rId4"/>
          <a:stretch>
            <a:fillRect/>
          </a:stretch>
        </p:blipFill>
        <p:spPr>
          <a:xfrm>
            <a:off x="5010150" y="5029200"/>
            <a:ext cx="2171700" cy="1447800"/>
          </a:xfrm>
          <a:prstGeom prst="rect">
            <a:avLst/>
          </a:prstGeom>
        </p:spPr>
      </p:pic>
    </p:spTree>
    <p:extLst>
      <p:ext uri="{BB962C8B-B14F-4D97-AF65-F5344CB8AC3E}">
        <p14:creationId xmlns:p14="http://schemas.microsoft.com/office/powerpoint/2010/main" val="4047565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Roadblocks</a:t>
            </a:r>
          </a:p>
          <a:p>
            <a:endParaRPr lang="en-US" dirty="0"/>
          </a:p>
        </p:txBody>
      </p:sp>
      <p:pic>
        <p:nvPicPr>
          <p:cNvPr id="8" name="Picture 7">
            <a:extLst>
              <a:ext uri="{FF2B5EF4-FFF2-40B4-BE49-F238E27FC236}">
                <a16:creationId xmlns:a16="http://schemas.microsoft.com/office/drawing/2014/main" id="{21793C89-CA80-07D5-833A-A39F29F1879D}"/>
              </a:ext>
            </a:extLst>
          </p:cNvPr>
          <p:cNvPicPr>
            <a:picLocks noChangeAspect="1"/>
          </p:cNvPicPr>
          <p:nvPr/>
        </p:nvPicPr>
        <p:blipFill>
          <a:blip r:embed="rId2"/>
          <a:stretch>
            <a:fillRect/>
          </a:stretch>
        </p:blipFill>
        <p:spPr>
          <a:xfrm>
            <a:off x="990600" y="762000"/>
            <a:ext cx="7592485" cy="5792008"/>
          </a:xfrm>
          <a:prstGeom prst="rect">
            <a:avLst/>
          </a:prstGeom>
        </p:spPr>
      </p:pic>
      <p:sp>
        <p:nvSpPr>
          <p:cNvPr id="2" name="TextBox 1">
            <a:extLst>
              <a:ext uri="{FF2B5EF4-FFF2-40B4-BE49-F238E27FC236}">
                <a16:creationId xmlns:a16="http://schemas.microsoft.com/office/drawing/2014/main" id="{42BCE16D-BE50-8191-FB92-BB5C578A7F2B}"/>
              </a:ext>
            </a:extLst>
          </p:cNvPr>
          <p:cNvSpPr txBox="1"/>
          <p:nvPr/>
        </p:nvSpPr>
        <p:spPr>
          <a:xfrm>
            <a:off x="8583085" y="1219200"/>
            <a:ext cx="3048000" cy="2062103"/>
          </a:xfrm>
          <a:prstGeom prst="rect">
            <a:avLst/>
          </a:prstGeom>
          <a:noFill/>
        </p:spPr>
        <p:txBody>
          <a:bodyPr wrap="square" rtlCol="0">
            <a:spAutoFit/>
          </a:bodyPr>
          <a:lstStyle/>
          <a:p>
            <a:r>
              <a:rPr lang="en-US" sz="1600" b="1" dirty="0"/>
              <a:t>Note: </a:t>
            </a:r>
            <a:r>
              <a:rPr lang="en-US" sz="1600" dirty="0"/>
              <a:t>The initial risk as identified to be associated with the Organ Transplant dataset (OTD) has been mitigated with the replacement of the entire dataset with the Vehicle Loan data set. </a:t>
            </a:r>
            <a:r>
              <a:rPr lang="en-US" sz="1600" b="1" dirty="0">
                <a:highlight>
                  <a:srgbClr val="FFFF00"/>
                </a:highlight>
              </a:rPr>
              <a:t>Thus, there is zero impact to the project since the OTD no longer exist.</a:t>
            </a:r>
          </a:p>
        </p:txBody>
      </p:sp>
    </p:spTree>
    <p:extLst>
      <p:ext uri="{BB962C8B-B14F-4D97-AF65-F5344CB8AC3E}">
        <p14:creationId xmlns:p14="http://schemas.microsoft.com/office/powerpoint/2010/main" val="351882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conclusion</a:t>
            </a:r>
          </a:p>
          <a:p>
            <a:endParaRPr lang="en-US" dirty="0"/>
          </a:p>
        </p:txBody>
      </p:sp>
      <p:sp>
        <p:nvSpPr>
          <p:cNvPr id="6" name="TextBox 5">
            <a:extLst>
              <a:ext uri="{FF2B5EF4-FFF2-40B4-BE49-F238E27FC236}">
                <a16:creationId xmlns:a16="http://schemas.microsoft.com/office/drawing/2014/main" id="{730351BF-58BD-8F87-B4ED-35FB602B3D0B}"/>
              </a:ext>
            </a:extLst>
          </p:cNvPr>
          <p:cNvSpPr txBox="1"/>
          <p:nvPr/>
        </p:nvSpPr>
        <p:spPr>
          <a:xfrm>
            <a:off x="406400" y="685800"/>
            <a:ext cx="10515600" cy="4592924"/>
          </a:xfrm>
          <a:prstGeom prst="rect">
            <a:avLst/>
          </a:prstGeom>
          <a:noFill/>
        </p:spPr>
        <p:txBody>
          <a:bodyPr wrap="square" lIns="91440" tIns="45720" rIns="91440" bIns="45720" anchor="t">
            <a:spAutoFit/>
          </a:bodyPr>
          <a:lstStyle/>
          <a:p>
            <a:pPr>
              <a:lnSpc>
                <a:spcPct val="107000"/>
              </a:lnSpc>
              <a:spcBef>
                <a:spcPts val="0"/>
              </a:spcBef>
              <a:spcAft>
                <a:spcPts val="800"/>
              </a:spcAft>
            </a:pPr>
            <a:r>
              <a:rPr lang="en-US" sz="1600" kern="100" dirty="0">
                <a:effectLst/>
                <a:latin typeface="Calibri"/>
                <a:ea typeface="DengXian"/>
                <a:cs typeface="Cordia New"/>
              </a:rPr>
              <a:t>The risks and mitigations have been thoroughly dealt with up until halfway through the project. As we proceeded to the viable predictive model, we paid close attention to confounding variables as we may locate the </a:t>
            </a:r>
            <a:r>
              <a:rPr lang="en-US" sz="1600" b="1" kern="100" dirty="0">
                <a:effectLst/>
                <a:latin typeface="Calibri"/>
                <a:ea typeface="DengXian"/>
                <a:cs typeface="Cordia New"/>
              </a:rPr>
              <a:t>Simpson’s Paradox </a:t>
            </a:r>
            <a:r>
              <a:rPr lang="en-US" sz="1600" kern="100" dirty="0">
                <a:effectLst/>
                <a:latin typeface="Calibri"/>
                <a:ea typeface="DengXian"/>
                <a:cs typeface="Cordia New"/>
              </a:rPr>
              <a:t>as explained in the table. </a:t>
            </a:r>
            <a:endParaRPr lang="en-US" sz="1600" dirty="0">
              <a:latin typeface="Calibri"/>
              <a:ea typeface="DengXian"/>
              <a:cs typeface="Cordia New"/>
            </a:endParaRPr>
          </a:p>
          <a:p>
            <a:pPr marL="0" marR="0">
              <a:lnSpc>
                <a:spcPct val="107000"/>
              </a:lnSpc>
              <a:spcBef>
                <a:spcPts val="0"/>
              </a:spcBef>
              <a:spcAft>
                <a:spcPts val="800"/>
              </a:spcAft>
            </a:pPr>
            <a:r>
              <a:rPr lang="en-US" sz="1600" kern="100" dirty="0">
                <a:effectLst/>
                <a:latin typeface="Calibri"/>
                <a:ea typeface="DengXian"/>
                <a:cs typeface="Cordia New"/>
              </a:rPr>
              <a:t>From the entire output performance of each of the given methods in this project with the chosen data, it is apparent that results from preprocessing with </a:t>
            </a:r>
            <a:r>
              <a:rPr lang="en-US" sz="1600" b="1" kern="100" dirty="0">
                <a:effectLst/>
                <a:latin typeface="Calibri"/>
                <a:ea typeface="DengXian"/>
                <a:cs typeface="Cordia New"/>
              </a:rPr>
              <a:t>PCA</a:t>
            </a:r>
            <a:r>
              <a:rPr lang="en-US" sz="1600" kern="100" dirty="0">
                <a:effectLst/>
                <a:latin typeface="Calibri"/>
                <a:ea typeface="DengXian"/>
                <a:cs typeface="Cordia New"/>
              </a:rPr>
              <a:t> has a considerably low performance. On the contrary, the output results could be worse with PCA preprocessing. </a:t>
            </a:r>
          </a:p>
          <a:p>
            <a:pPr marL="0" marR="0">
              <a:lnSpc>
                <a:spcPct val="107000"/>
              </a:lnSpc>
              <a:spcBef>
                <a:spcPts val="0"/>
              </a:spcBef>
              <a:spcAft>
                <a:spcPts val="800"/>
              </a:spcAft>
            </a:pPr>
            <a:r>
              <a:rPr lang="en-US" sz="1600" kern="100" dirty="0">
                <a:latin typeface="Calibri"/>
                <a:ea typeface="DengXian"/>
                <a:cs typeface="Cordia New"/>
              </a:rPr>
              <a:t>Comparing the results in our previous slide (33), it is indicative that the Logistic Regression outperforms the Random Forest showing a larger R-Squared value of 0.04.</a:t>
            </a:r>
          </a:p>
          <a:p>
            <a:pPr>
              <a:lnSpc>
                <a:spcPct val="107000"/>
              </a:lnSpc>
              <a:spcBef>
                <a:spcPts val="0"/>
              </a:spcBef>
              <a:spcAft>
                <a:spcPts val="800"/>
              </a:spcAft>
            </a:pPr>
            <a:r>
              <a:rPr lang="en-US" sz="1600" kern="100" dirty="0">
                <a:latin typeface="Calibri"/>
                <a:ea typeface="DengXian"/>
                <a:cs typeface="Cordia New"/>
              </a:rPr>
              <a:t>T</a:t>
            </a:r>
            <a:r>
              <a:rPr lang="en-US" sz="1600" kern="100" dirty="0">
                <a:effectLst/>
                <a:latin typeface="Calibri"/>
                <a:ea typeface="DengXian"/>
                <a:cs typeface="Cordia New"/>
              </a:rPr>
              <a:t>he CART</a:t>
            </a:r>
            <a:r>
              <a:rPr lang="en-US" sz="1600" kern="100" dirty="0">
                <a:latin typeface="Calibri"/>
                <a:ea typeface="DengXian"/>
                <a:cs typeface="Cordia New"/>
              </a:rPr>
              <a:t> model, the lower the cp (complex parameter) value the better the performance. The </a:t>
            </a:r>
            <a:r>
              <a:rPr lang="en-US" sz="1600" b="1" kern="100" dirty="0" err="1">
                <a:latin typeface="Calibri"/>
                <a:ea typeface="DengXian"/>
                <a:cs typeface="Cordia New"/>
              </a:rPr>
              <a:t>Mcnemar’s</a:t>
            </a:r>
            <a:r>
              <a:rPr lang="en-US" sz="1600" b="1" kern="100" dirty="0">
                <a:latin typeface="Calibri"/>
                <a:ea typeface="DengXian"/>
                <a:cs typeface="Cordia New"/>
              </a:rPr>
              <a:t> Test P-value </a:t>
            </a:r>
            <a:r>
              <a:rPr lang="en-US" sz="1600" kern="100" dirty="0">
                <a:latin typeface="Calibri"/>
                <a:ea typeface="DengXian"/>
                <a:cs typeface="Cordia New"/>
              </a:rPr>
              <a:t>determines if there are differences on a dichotomous dependent variable between two related groups. A dichotomous variable is a categorical variables with two categories only – which is the loan default column for either a Yes (1) or No (0). Also, with a P-value of </a:t>
            </a:r>
            <a:r>
              <a:rPr lang="en-US" sz="1600" b="1" dirty="0"/>
              <a:t>&lt;2e-16 </a:t>
            </a:r>
            <a:r>
              <a:rPr lang="en-US" sz="1600" dirty="0"/>
              <a:t>which is less than </a:t>
            </a:r>
            <a:r>
              <a:rPr lang="en-US" sz="1600" b="1" dirty="0"/>
              <a:t>0.05</a:t>
            </a:r>
            <a:r>
              <a:rPr lang="en-US" sz="1600" dirty="0"/>
              <a:t> it is evident that there a significant difference between the categorical variables.</a:t>
            </a:r>
          </a:p>
          <a:p>
            <a:pPr>
              <a:lnSpc>
                <a:spcPct val="107000"/>
              </a:lnSpc>
              <a:spcBef>
                <a:spcPts val="0"/>
              </a:spcBef>
              <a:spcAft>
                <a:spcPts val="800"/>
              </a:spcAft>
            </a:pPr>
            <a:r>
              <a:rPr lang="en-US" sz="1600" dirty="0"/>
              <a:t>Based on the model comparison or in terms of model accuracy, CART and Logistics Regression models are the best.</a:t>
            </a:r>
          </a:p>
          <a:p>
            <a:pPr marL="0" marR="0">
              <a:lnSpc>
                <a:spcPct val="107000"/>
              </a:lnSpc>
              <a:spcBef>
                <a:spcPts val="0"/>
              </a:spcBef>
              <a:spcAft>
                <a:spcPts val="800"/>
              </a:spcAft>
            </a:pPr>
            <a:endParaRPr lang="en-US" sz="1900" kern="100" dirty="0">
              <a:latin typeface="Calibri"/>
              <a:ea typeface="DengXian"/>
              <a:cs typeface="Cordia New"/>
            </a:endParaRPr>
          </a:p>
        </p:txBody>
      </p:sp>
      <p:pic>
        <p:nvPicPr>
          <p:cNvPr id="3" name="Picture 2">
            <a:extLst>
              <a:ext uri="{FF2B5EF4-FFF2-40B4-BE49-F238E27FC236}">
                <a16:creationId xmlns:a16="http://schemas.microsoft.com/office/drawing/2014/main" id="{D1CD1C75-8D38-67D2-33C5-D499704C1756}"/>
              </a:ext>
            </a:extLst>
          </p:cNvPr>
          <p:cNvPicPr>
            <a:picLocks noChangeAspect="1"/>
          </p:cNvPicPr>
          <p:nvPr/>
        </p:nvPicPr>
        <p:blipFill>
          <a:blip r:embed="rId2"/>
          <a:stretch>
            <a:fillRect/>
          </a:stretch>
        </p:blipFill>
        <p:spPr>
          <a:xfrm>
            <a:off x="5010150" y="5088224"/>
            <a:ext cx="2171700" cy="1447800"/>
          </a:xfrm>
          <a:prstGeom prst="rect">
            <a:avLst/>
          </a:prstGeom>
        </p:spPr>
      </p:pic>
    </p:spTree>
    <p:extLst>
      <p:ext uri="{BB962C8B-B14F-4D97-AF65-F5344CB8AC3E}">
        <p14:creationId xmlns:p14="http://schemas.microsoft.com/office/powerpoint/2010/main" val="3532600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F9C35-F24B-4126-BD1F-D78D8F2E9E21}"/>
              </a:ext>
            </a:extLst>
          </p:cNvPr>
          <p:cNvSpPr>
            <a:spLocks noGrp="1"/>
          </p:cNvSpPr>
          <p:nvPr>
            <p:ph type="body" sz="quarter" idx="13"/>
          </p:nvPr>
        </p:nvSpPr>
        <p:spPr/>
        <p:txBody>
          <a:bodyPr/>
          <a:lstStyle/>
          <a:p>
            <a:r>
              <a:rPr lang="en-US" dirty="0"/>
              <a:t>Team VERSATILE - </a:t>
            </a:r>
            <a:r>
              <a:rPr lang="en-IN" dirty="0"/>
              <a:t>Questions</a:t>
            </a:r>
            <a:endParaRPr lang="en-US" dirty="0"/>
          </a:p>
        </p:txBody>
      </p:sp>
      <p:pic>
        <p:nvPicPr>
          <p:cNvPr id="7" name="Picture 6">
            <a:extLst>
              <a:ext uri="{FF2B5EF4-FFF2-40B4-BE49-F238E27FC236}">
                <a16:creationId xmlns:a16="http://schemas.microsoft.com/office/drawing/2014/main" id="{9EF29C51-AAA6-CB1E-80E0-4EEA23432F06}"/>
              </a:ext>
            </a:extLst>
          </p:cNvPr>
          <p:cNvPicPr>
            <a:picLocks noChangeAspect="1"/>
          </p:cNvPicPr>
          <p:nvPr/>
        </p:nvPicPr>
        <p:blipFill>
          <a:blip r:embed="rId3"/>
          <a:stretch>
            <a:fillRect/>
          </a:stretch>
        </p:blipFill>
        <p:spPr>
          <a:xfrm>
            <a:off x="1355328" y="1219200"/>
            <a:ext cx="8871744" cy="4572000"/>
          </a:xfrm>
          <a:prstGeom prst="rect">
            <a:avLst/>
          </a:prstGeom>
        </p:spPr>
      </p:pic>
    </p:spTree>
    <p:extLst>
      <p:ext uri="{BB962C8B-B14F-4D97-AF65-F5344CB8AC3E}">
        <p14:creationId xmlns:p14="http://schemas.microsoft.com/office/powerpoint/2010/main" val="84346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711200" y="342900"/>
            <a:ext cx="10769600" cy="228600"/>
          </a:xfrm>
        </p:spPr>
        <p:txBody>
          <a:bodyPr/>
          <a:lstStyle/>
          <a:p>
            <a:r>
              <a:rPr lang="en-US" dirty="0"/>
              <a:t>Backed-up slides</a:t>
            </a:r>
          </a:p>
        </p:txBody>
      </p:sp>
      <p:sp>
        <p:nvSpPr>
          <p:cNvPr id="13" name="TextBox 12">
            <a:extLst>
              <a:ext uri="{FF2B5EF4-FFF2-40B4-BE49-F238E27FC236}">
                <a16:creationId xmlns:a16="http://schemas.microsoft.com/office/drawing/2014/main" id="{90320B6D-7235-E6F0-B902-E07CA95900D0}"/>
              </a:ext>
            </a:extLst>
          </p:cNvPr>
          <p:cNvSpPr txBox="1"/>
          <p:nvPr/>
        </p:nvSpPr>
        <p:spPr>
          <a:xfrm>
            <a:off x="381000" y="6400800"/>
            <a:ext cx="3276600" cy="153888"/>
          </a:xfrm>
          <a:prstGeom prst="rect">
            <a:avLst/>
          </a:prstGeom>
          <a:noFill/>
        </p:spPr>
        <p:txBody>
          <a:bodyPr wrap="square">
            <a:spAutoFit/>
          </a:bodyPr>
          <a:lstStyle/>
          <a:p>
            <a:r>
              <a:rPr lang="en-IN" sz="400" i="1" dirty="0">
                <a:solidFill>
                  <a:srgbClr val="2C2921"/>
                </a:solidFill>
                <a:latin typeface="Calibri" panose="020F0502020204030204" pitchFamily="34" charset="0"/>
                <a:ea typeface="Calibri" panose="020F0502020204030204" pitchFamily="34" charset="0"/>
              </a:rPr>
              <a:t>Source: Dr. Gang (DAEN 690 Project Report Template)</a:t>
            </a:r>
            <a:endParaRPr lang="en-US" sz="400" dirty="0">
              <a:solidFill>
                <a:srgbClr val="2C2921"/>
              </a:solidFill>
            </a:endParaRPr>
          </a:p>
        </p:txBody>
      </p:sp>
      <p:sp>
        <p:nvSpPr>
          <p:cNvPr id="3" name="Google Shape;95;p2">
            <a:extLst>
              <a:ext uri="{FF2B5EF4-FFF2-40B4-BE49-F238E27FC236}">
                <a16:creationId xmlns:a16="http://schemas.microsoft.com/office/drawing/2014/main" id="{C587E733-8FD5-7347-1001-A01046174769}"/>
              </a:ext>
            </a:extLst>
          </p:cNvPr>
          <p:cNvSpPr txBox="1">
            <a:spLocks/>
          </p:cNvSpPr>
          <p:nvPr/>
        </p:nvSpPr>
        <p:spPr>
          <a:xfrm>
            <a:off x="4724400" y="3200400"/>
            <a:ext cx="1905000" cy="571500"/>
          </a:xfrm>
          <a:prstGeom prst="rect">
            <a:avLst/>
          </a:prstGeom>
          <a:noFill/>
          <a:ln>
            <a:noFill/>
          </a:ln>
        </p:spPr>
        <p:txBody>
          <a:bodyPr spcFirstLastPara="1" vert="horz" wrap="square" lIns="91425" tIns="45700" rIns="91425" bIns="4570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indent="0">
              <a:spcBef>
                <a:spcPts val="0"/>
              </a:spcBef>
              <a:buSzPct val="100000"/>
            </a:pPr>
            <a:r>
              <a:rPr lang="en-US" sz="3200" b="1" kern="0" dirty="0"/>
              <a:t>Back-up</a:t>
            </a:r>
            <a:endParaRPr lang="en-US" sz="2400" b="1" kern="0" dirty="0"/>
          </a:p>
          <a:p>
            <a:pPr marL="223838" indent="-94298">
              <a:buSzPct val="100000"/>
            </a:pPr>
            <a:endParaRPr lang="en-US" sz="2400" b="1" kern="0" dirty="0"/>
          </a:p>
        </p:txBody>
      </p:sp>
    </p:spTree>
    <p:extLst>
      <p:ext uri="{BB962C8B-B14F-4D97-AF65-F5344CB8AC3E}">
        <p14:creationId xmlns:p14="http://schemas.microsoft.com/office/powerpoint/2010/main" val="3766780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00477C-32F0-6B32-DFDD-2BB889DDAEBD}"/>
              </a:ext>
            </a:extLst>
          </p:cNvPr>
          <p:cNvPicPr>
            <a:picLocks noChangeAspect="1"/>
          </p:cNvPicPr>
          <p:nvPr/>
        </p:nvPicPr>
        <p:blipFill>
          <a:blip r:embed="rId2"/>
          <a:stretch>
            <a:fillRect/>
          </a:stretch>
        </p:blipFill>
        <p:spPr>
          <a:xfrm>
            <a:off x="1066800" y="1676400"/>
            <a:ext cx="8696472" cy="4623745"/>
          </a:xfrm>
          <a:prstGeom prst="rect">
            <a:avLst/>
          </a:prstGeom>
        </p:spPr>
      </p:pic>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23936" y="762000"/>
            <a:ext cx="9753600" cy="121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kern="0" dirty="0"/>
              <a:t>Predictive Models: Linear Classification Models</a:t>
            </a:r>
          </a:p>
          <a:p>
            <a:pPr marL="1257300" lvl="2" indent="-342900">
              <a:buSzPct val="100000"/>
              <a:buFont typeface="Wingdings" panose="05000000000000000000" pitchFamily="2" charset="2"/>
              <a:buChar char="§"/>
            </a:pPr>
            <a:r>
              <a:rPr lang="en-US" sz="1600" dirty="0">
                <a:solidFill>
                  <a:schemeClr val="tx1"/>
                </a:solidFill>
              </a:rPr>
              <a:t> A smaller cp value (example: cp=0.0000000000001) will result in a larger tree with more splits, which lead to overfitting.</a:t>
            </a:r>
          </a:p>
          <a:p>
            <a:pPr marL="0" indent="0">
              <a:spcBef>
                <a:spcPts val="0"/>
              </a:spcBef>
              <a:buSzPct val="100000"/>
            </a:pPr>
            <a:endParaRPr lang="en-US" kern="0" dirty="0"/>
          </a:p>
          <a:p>
            <a:pPr marL="457200" indent="-457200">
              <a:spcBef>
                <a:spcPts val="0"/>
              </a:spcBef>
              <a:buSzPct val="100000"/>
              <a:buFont typeface="Wingdings" panose="05000000000000000000" pitchFamily="2" charset="2"/>
              <a:buChar char="q"/>
            </a:pPr>
            <a:endParaRPr lang="en-US" kern="0" dirty="0"/>
          </a:p>
          <a:p>
            <a:pPr marL="463550" lvl="1" indent="-123825">
              <a:buSzPct val="100000"/>
            </a:pPr>
            <a:endParaRPr lang="en-US" sz="1100" kern="0" dirty="0"/>
          </a:p>
          <a:p>
            <a:pPr marL="223838" indent="-94298">
              <a:buSzPct val="100000"/>
            </a:pPr>
            <a:endParaRPr lang="en-US" sz="1400" kern="0" dirty="0"/>
          </a:p>
        </p:txBody>
      </p:sp>
    </p:spTree>
    <p:extLst>
      <p:ext uri="{BB962C8B-B14F-4D97-AF65-F5344CB8AC3E}">
        <p14:creationId xmlns:p14="http://schemas.microsoft.com/office/powerpoint/2010/main" val="51356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a:xfrm>
            <a:off x="406400" y="762000"/>
            <a:ext cx="10769600" cy="5819781"/>
          </a:xfrm>
        </p:spPr>
        <p:txBody>
          <a:bodyPr/>
          <a:lstStyle/>
          <a:p>
            <a:pPr>
              <a:lnSpc>
                <a:spcPct val="150000"/>
              </a:lnSpc>
            </a:pPr>
            <a:r>
              <a:rPr lang="en-US" sz="1800" b="1" dirty="0"/>
              <a:t>       About The Data Set/Project:</a:t>
            </a:r>
            <a:endParaRPr lang="en-US" sz="1800" dirty="0"/>
          </a:p>
          <a:p>
            <a:pPr>
              <a:lnSpc>
                <a:spcPct val="150000"/>
              </a:lnSpc>
              <a:buFont typeface="Arial" panose="020B0604020202020204" pitchFamily="34" charset="0"/>
              <a:buChar char="•"/>
            </a:pPr>
            <a:r>
              <a:rPr lang="en-US" sz="1600" b="1" dirty="0">
                <a:ea typeface="ＭＳ Ｐゴシック"/>
              </a:rPr>
              <a:t>Importance/Essence of problem:</a:t>
            </a:r>
            <a:r>
              <a:rPr lang="en-US" sz="1600" dirty="0">
                <a:ea typeface="ＭＳ Ｐゴシック"/>
              </a:rPr>
              <a:t> </a:t>
            </a:r>
            <a:r>
              <a:rPr lang="en-US" sz="1600" b="0" i="0" dirty="0">
                <a:effectLst/>
                <a:ea typeface="ＭＳ Ｐゴシック"/>
              </a:rPr>
              <a:t>Financial organizations suffer substantial losses from defaults on car loans, resulting in stricter vehicle loan underwriting standards and higher rejection rates. Consequently, financial institutions are calling for a more effective credit risk scoring model to assess the likelihood of vehicle loan defaults. This necessitates an investigation to identify the factors that contribute to the default of vehicle loans.</a:t>
            </a:r>
            <a:r>
              <a:rPr lang="en-US" sz="1600" dirty="0">
                <a:ea typeface="ＭＳ Ｐゴシック"/>
              </a:rPr>
              <a:t> </a:t>
            </a:r>
            <a:r>
              <a:rPr lang="en-US" sz="1600" dirty="0">
                <a:ea typeface="+mn-lt"/>
                <a:cs typeface="+mn-lt"/>
              </a:rPr>
              <a:t>Doing so will ensure that consumers capable of repayment are not rejected and important determinants can be identified which can be further used for minimizing the default rates.</a:t>
            </a:r>
            <a:endParaRPr lang="en-US" sz="1600" b="1" dirty="0"/>
          </a:p>
          <a:p>
            <a:pPr>
              <a:lnSpc>
                <a:spcPct val="150000"/>
              </a:lnSpc>
            </a:pPr>
            <a:r>
              <a:rPr lang="en-US" sz="1800" b="1" dirty="0">
                <a:ea typeface="ＭＳ Ｐゴシック"/>
              </a:rPr>
              <a:t>       Prediction </a:t>
            </a:r>
            <a:endParaRPr lang="en-US" sz="1800" dirty="0">
              <a:ea typeface="ＭＳ Ｐゴシック"/>
            </a:endParaRPr>
          </a:p>
          <a:p>
            <a:pPr>
              <a:lnSpc>
                <a:spcPct val="150000"/>
              </a:lnSpc>
              <a:buFont typeface="Arial" panose="020B0604020202020204" pitchFamily="34" charset="0"/>
              <a:buChar char="•"/>
            </a:pPr>
            <a:r>
              <a:rPr lang="en-US" sz="1600" b="1" dirty="0">
                <a:ea typeface="ＭＳ Ｐゴシック"/>
              </a:rPr>
              <a:t>Likelihood of default or nondefault loaner: </a:t>
            </a:r>
            <a:r>
              <a:rPr lang="en-US" sz="1600" dirty="0">
                <a:ea typeface="ＭＳ Ｐゴシック"/>
              </a:rPr>
              <a:t>based on the information collected from the borrower, we can predict the likelihood of that a loan can be returned or not. </a:t>
            </a:r>
          </a:p>
          <a:p>
            <a:pPr>
              <a:lnSpc>
                <a:spcPct val="150000"/>
              </a:lnSpc>
              <a:buFont typeface="Arial" panose="020B0604020202020204" pitchFamily="34" charset="0"/>
              <a:buChar char="•"/>
            </a:pPr>
            <a:endParaRPr lang="en-US" dirty="0">
              <a:ea typeface="ＭＳ Ｐゴシック"/>
            </a:endParaRPr>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TEAM VERSATILE – Data Set </a:t>
            </a:r>
          </a:p>
        </p:txBody>
      </p:sp>
      <p:pic>
        <p:nvPicPr>
          <p:cNvPr id="3" name="Picture 2">
            <a:extLst>
              <a:ext uri="{FF2B5EF4-FFF2-40B4-BE49-F238E27FC236}">
                <a16:creationId xmlns:a16="http://schemas.microsoft.com/office/drawing/2014/main" id="{1BF73DAC-DA64-868C-A90A-EC6E1A9D195D}"/>
              </a:ext>
            </a:extLst>
          </p:cNvPr>
          <p:cNvPicPr>
            <a:picLocks noChangeAspect="1"/>
          </p:cNvPicPr>
          <p:nvPr/>
        </p:nvPicPr>
        <p:blipFill>
          <a:blip r:embed="rId3"/>
          <a:stretch>
            <a:fillRect/>
          </a:stretch>
        </p:blipFill>
        <p:spPr>
          <a:xfrm>
            <a:off x="5010150" y="5029200"/>
            <a:ext cx="2171700" cy="1447800"/>
          </a:xfrm>
          <a:prstGeom prst="rect">
            <a:avLst/>
          </a:prstGeom>
        </p:spPr>
      </p:pic>
    </p:spTree>
    <p:extLst>
      <p:ext uri="{BB962C8B-B14F-4D97-AF65-F5344CB8AC3E}">
        <p14:creationId xmlns:p14="http://schemas.microsoft.com/office/powerpoint/2010/main" val="31699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711200" y="342900"/>
            <a:ext cx="10769600" cy="228600"/>
          </a:xfrm>
        </p:spPr>
        <p:txBody>
          <a:bodyPr/>
          <a:lstStyle/>
          <a:p>
            <a:r>
              <a:rPr lang="en-US" dirty="0"/>
              <a:t>Backed-up slides</a:t>
            </a:r>
          </a:p>
        </p:txBody>
      </p:sp>
      <p:sp>
        <p:nvSpPr>
          <p:cNvPr id="13" name="TextBox 12">
            <a:extLst>
              <a:ext uri="{FF2B5EF4-FFF2-40B4-BE49-F238E27FC236}">
                <a16:creationId xmlns:a16="http://schemas.microsoft.com/office/drawing/2014/main" id="{90320B6D-7235-E6F0-B902-E07CA95900D0}"/>
              </a:ext>
            </a:extLst>
          </p:cNvPr>
          <p:cNvSpPr txBox="1"/>
          <p:nvPr/>
        </p:nvSpPr>
        <p:spPr>
          <a:xfrm>
            <a:off x="381000" y="6400800"/>
            <a:ext cx="3276600" cy="153888"/>
          </a:xfrm>
          <a:prstGeom prst="rect">
            <a:avLst/>
          </a:prstGeom>
          <a:noFill/>
        </p:spPr>
        <p:txBody>
          <a:bodyPr wrap="square">
            <a:spAutoFit/>
          </a:bodyPr>
          <a:lstStyle/>
          <a:p>
            <a:r>
              <a:rPr lang="en-IN" sz="400" i="1" dirty="0">
                <a:solidFill>
                  <a:srgbClr val="2C2921"/>
                </a:solidFill>
                <a:latin typeface="Calibri" panose="020F0502020204030204" pitchFamily="34" charset="0"/>
                <a:ea typeface="Calibri" panose="020F0502020204030204" pitchFamily="34" charset="0"/>
              </a:rPr>
              <a:t>Source: Dr. Gang (DAEN 690 Project Report Template)</a:t>
            </a:r>
            <a:endParaRPr lang="en-US" sz="400" dirty="0">
              <a:solidFill>
                <a:srgbClr val="2C2921"/>
              </a:solidFill>
            </a:endParaRPr>
          </a:p>
        </p:txBody>
      </p:sp>
      <p:pic>
        <p:nvPicPr>
          <p:cNvPr id="4" name="Picture 3">
            <a:extLst>
              <a:ext uri="{FF2B5EF4-FFF2-40B4-BE49-F238E27FC236}">
                <a16:creationId xmlns:a16="http://schemas.microsoft.com/office/drawing/2014/main" id="{9A42C947-6602-0461-38D8-D8BE655CC55D}"/>
              </a:ext>
            </a:extLst>
          </p:cNvPr>
          <p:cNvPicPr>
            <a:picLocks noChangeAspect="1"/>
          </p:cNvPicPr>
          <p:nvPr/>
        </p:nvPicPr>
        <p:blipFill>
          <a:blip r:embed="rId2"/>
          <a:stretch>
            <a:fillRect/>
          </a:stretch>
        </p:blipFill>
        <p:spPr>
          <a:xfrm>
            <a:off x="1752600" y="740282"/>
            <a:ext cx="7543800" cy="5814247"/>
          </a:xfrm>
          <a:prstGeom prst="rect">
            <a:avLst/>
          </a:prstGeom>
        </p:spPr>
      </p:pic>
    </p:spTree>
    <p:extLst>
      <p:ext uri="{BB962C8B-B14F-4D97-AF65-F5344CB8AC3E}">
        <p14:creationId xmlns:p14="http://schemas.microsoft.com/office/powerpoint/2010/main" val="397404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dirty="0"/>
              <a:t>Team VERSATILE – raw data set &amp; source</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190769" y="364193"/>
            <a:ext cx="4190754" cy="1523820"/>
          </a:xfrm>
          <a:ln w="28575">
            <a:noFill/>
          </a:ln>
        </p:spPr>
        <p:txBody>
          <a:bodyPr/>
          <a:lstStyle/>
          <a:p>
            <a:r>
              <a:rPr lang="en-US" sz="1600" b="1" dirty="0"/>
              <a:t>Project Dataset </a:t>
            </a:r>
          </a:p>
          <a:p>
            <a:r>
              <a:rPr lang="en-US" sz="1400" dirty="0"/>
              <a:t>Dataset Name: Vehicle Loan</a:t>
            </a:r>
          </a:p>
          <a:p>
            <a:pPr lvl="1">
              <a:buFont typeface="Arial" panose="020B0604020202020204" pitchFamily="34" charset="0"/>
              <a:buChar char="•"/>
            </a:pPr>
            <a:r>
              <a:rPr lang="en-US" dirty="0">
                <a:solidFill>
                  <a:schemeClr val="tx1"/>
                </a:solidFill>
              </a:rPr>
              <a:t>Dataset Owners: Kaggle (</a:t>
            </a:r>
            <a:r>
              <a:rPr lang="en-US" dirty="0" err="1">
                <a:solidFill>
                  <a:schemeClr val="tx1"/>
                </a:solidFill>
              </a:rPr>
              <a:t>Avik</a:t>
            </a:r>
            <a:r>
              <a:rPr lang="en-US" dirty="0">
                <a:solidFill>
                  <a:schemeClr val="tx1"/>
                </a:solidFill>
              </a:rPr>
              <a:t> Paul)</a:t>
            </a:r>
          </a:p>
          <a:p>
            <a:pPr lvl="1">
              <a:buFont typeface="Arial" panose="020B0604020202020204" pitchFamily="34" charset="0"/>
              <a:buChar char="•"/>
            </a:pPr>
            <a:r>
              <a:rPr lang="en-US" dirty="0">
                <a:solidFill>
                  <a:schemeClr val="tx1"/>
                </a:solidFill>
              </a:rPr>
              <a:t>Dataset Type: Open Source</a:t>
            </a:r>
          </a:p>
          <a:p>
            <a:pPr lvl="1">
              <a:buFont typeface="Arial" panose="020B0604020202020204" pitchFamily="34" charset="0"/>
              <a:buChar char="•"/>
            </a:pPr>
            <a:r>
              <a:rPr lang="en-US" dirty="0">
                <a:solidFill>
                  <a:schemeClr val="tx1"/>
                </a:solidFill>
              </a:rPr>
              <a:t>Dataset Size: 233,154 Obs. &amp; 41 Variables</a:t>
            </a:r>
          </a:p>
          <a:p>
            <a:pPr marL="457200" lvl="1" indent="0"/>
            <a:endParaRPr lang="en-US"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dirty="0">
              <a:solidFill>
                <a:schemeClr val="tx1"/>
              </a:solidFill>
            </a:endParaRPr>
          </a:p>
        </p:txBody>
      </p:sp>
      <p:sp>
        <p:nvSpPr>
          <p:cNvPr id="5" name="TextBox 4">
            <a:extLst>
              <a:ext uri="{FF2B5EF4-FFF2-40B4-BE49-F238E27FC236}">
                <a16:creationId xmlns:a16="http://schemas.microsoft.com/office/drawing/2014/main" id="{72FA94FD-E8D2-1C91-4B3A-8F35204B354F}"/>
              </a:ext>
            </a:extLst>
          </p:cNvPr>
          <p:cNvSpPr txBox="1"/>
          <p:nvPr/>
        </p:nvSpPr>
        <p:spPr>
          <a:xfrm>
            <a:off x="4400774" y="327145"/>
            <a:ext cx="7238707" cy="1169551"/>
          </a:xfrm>
          <a:prstGeom prst="rect">
            <a:avLst/>
          </a:prstGeom>
          <a:noFill/>
        </p:spPr>
        <p:txBody>
          <a:bodyPr wrap="square">
            <a:spAutoFit/>
          </a:bodyPr>
          <a:lstStyle/>
          <a:p>
            <a:pPr algn="l" fontAlgn="base"/>
            <a:r>
              <a:rPr lang="en-US" sz="1400" dirty="0">
                <a:latin typeface="inherit"/>
              </a:rPr>
              <a:t>Below are </a:t>
            </a:r>
            <a:r>
              <a:rPr lang="en-US" sz="1400" b="0" i="0" dirty="0">
                <a:effectLst/>
                <a:latin typeface="inherit"/>
              </a:rPr>
              <a:t>pieces of information regarding the loan and loanee in the data set:</a:t>
            </a:r>
            <a:endParaRPr lang="en-US" sz="1400" dirty="0">
              <a:latin typeface="inherit"/>
            </a:endParaRPr>
          </a:p>
          <a:p>
            <a:pPr marL="342900" indent="-342900" algn="l" fontAlgn="base">
              <a:buFont typeface="+mj-lt"/>
              <a:buAutoNum type="arabicPeriod"/>
            </a:pPr>
            <a:r>
              <a:rPr lang="en-US" sz="1400" b="0" i="0" dirty="0">
                <a:effectLst/>
                <a:latin typeface="inherit"/>
              </a:rPr>
              <a:t>Loanee Information (Demographic data like age, income, Identity proof etc.)</a:t>
            </a:r>
          </a:p>
          <a:p>
            <a:pPr marL="342900" indent="-342900" algn="l" fontAlgn="base">
              <a:buFont typeface="+mj-lt"/>
              <a:buAutoNum type="arabicPeriod"/>
            </a:pPr>
            <a:r>
              <a:rPr lang="en-US" sz="1400" b="0" i="0" dirty="0">
                <a:effectLst/>
                <a:latin typeface="inherit"/>
              </a:rPr>
              <a:t>Loan Information (Disbursal details, amount, EMI, loan to value ratio etc.)</a:t>
            </a:r>
          </a:p>
          <a:p>
            <a:pPr marL="342900" indent="-342900" algn="l" fontAlgn="base">
              <a:buFont typeface="+mj-lt"/>
              <a:buAutoNum type="arabicPeriod"/>
            </a:pPr>
            <a:r>
              <a:rPr lang="en-US" sz="1400" b="0" i="0" dirty="0">
                <a:effectLst/>
                <a:latin typeface="inherit"/>
              </a:rPr>
              <a:t>Bureau data &amp; history (Bureau score, number of active accounts, the status of other loans, credit history etc.)</a:t>
            </a:r>
            <a:endParaRPr lang="en-US" b="0" i="0" dirty="0">
              <a:effectLst/>
              <a:latin typeface="inherit"/>
            </a:endParaRPr>
          </a:p>
        </p:txBody>
      </p:sp>
      <p:pic>
        <p:nvPicPr>
          <p:cNvPr id="9" name="Picture 8">
            <a:extLst>
              <a:ext uri="{FF2B5EF4-FFF2-40B4-BE49-F238E27FC236}">
                <a16:creationId xmlns:a16="http://schemas.microsoft.com/office/drawing/2014/main" id="{D12796FA-3884-D768-CD41-7578FC8E9926}"/>
              </a:ext>
            </a:extLst>
          </p:cNvPr>
          <p:cNvPicPr>
            <a:picLocks noChangeAspect="1"/>
          </p:cNvPicPr>
          <p:nvPr/>
        </p:nvPicPr>
        <p:blipFill>
          <a:blip r:embed="rId3"/>
          <a:stretch>
            <a:fillRect/>
          </a:stretch>
        </p:blipFill>
        <p:spPr>
          <a:xfrm>
            <a:off x="190769" y="2469317"/>
            <a:ext cx="5600431" cy="3387055"/>
          </a:xfrm>
          <a:prstGeom prst="rect">
            <a:avLst/>
          </a:prstGeom>
        </p:spPr>
      </p:pic>
      <p:graphicFrame>
        <p:nvGraphicFramePr>
          <p:cNvPr id="10" name="Table 5">
            <a:extLst>
              <a:ext uri="{FF2B5EF4-FFF2-40B4-BE49-F238E27FC236}">
                <a16:creationId xmlns:a16="http://schemas.microsoft.com/office/drawing/2014/main" id="{4A62EADD-4CB1-6F75-551D-3209FFAF21E0}"/>
              </a:ext>
            </a:extLst>
          </p:cNvPr>
          <p:cNvGraphicFramePr>
            <a:graphicFrameLocks noGrp="1"/>
          </p:cNvGraphicFramePr>
          <p:nvPr>
            <p:extLst>
              <p:ext uri="{D42A27DB-BD31-4B8C-83A1-F6EECF244321}">
                <p14:modId xmlns:p14="http://schemas.microsoft.com/office/powerpoint/2010/main" val="2021521871"/>
              </p:ext>
            </p:extLst>
          </p:nvPr>
        </p:nvGraphicFramePr>
        <p:xfrm>
          <a:off x="5791200" y="1795468"/>
          <a:ext cx="5912581" cy="4320423"/>
        </p:xfrm>
        <a:graphic>
          <a:graphicData uri="http://schemas.openxmlformats.org/drawingml/2006/table">
            <a:tbl>
              <a:tblPr firstRow="1" bandRow="1">
                <a:tableStyleId>{793D81CF-94F2-401A-BA57-92F5A7B2D0C5}</a:tableStyleId>
              </a:tblPr>
              <a:tblGrid>
                <a:gridCol w="1845283">
                  <a:extLst>
                    <a:ext uri="{9D8B030D-6E8A-4147-A177-3AD203B41FA5}">
                      <a16:colId xmlns:a16="http://schemas.microsoft.com/office/drawing/2014/main" val="764713796"/>
                    </a:ext>
                  </a:extLst>
                </a:gridCol>
                <a:gridCol w="4067298">
                  <a:extLst>
                    <a:ext uri="{9D8B030D-6E8A-4147-A177-3AD203B41FA5}">
                      <a16:colId xmlns:a16="http://schemas.microsoft.com/office/drawing/2014/main" val="999303379"/>
                    </a:ext>
                  </a:extLst>
                </a:gridCol>
              </a:tblGrid>
              <a:tr h="276604">
                <a:tc>
                  <a:txBody>
                    <a:bodyPr/>
                    <a:lstStyle/>
                    <a:p>
                      <a:r>
                        <a:rPr lang="en-US" sz="1400"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UniqueID</a:t>
                      </a:r>
                    </a:p>
                  </a:txBody>
                  <a:tcPr/>
                </a:tc>
                <a:tc>
                  <a:txBody>
                    <a:bodyPr/>
                    <a:lstStyle/>
                    <a:p>
                      <a:r>
                        <a:rPr lang="en-US" sz="1200" dirty="0"/>
                        <a:t>Identifier for customers</a:t>
                      </a:r>
                    </a:p>
                  </a:txBody>
                  <a:tcPr/>
                </a:tc>
                <a:extLst>
                  <a:ext uri="{0D108BD9-81ED-4DB2-BD59-A6C34878D82A}">
                    <a16:rowId xmlns:a16="http://schemas.microsoft.com/office/drawing/2014/main" val="1547892389"/>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loan_default</a:t>
                      </a:r>
                    </a:p>
                  </a:txBody>
                  <a:tcPr/>
                </a:tc>
                <a:tc>
                  <a:txBody>
                    <a:bodyPr/>
                    <a:lstStyle/>
                    <a:p>
                      <a:r>
                        <a:rPr lang="en-US" sz="1200" dirty="0"/>
                        <a:t>Payment default in the first EMI on due date</a:t>
                      </a:r>
                    </a:p>
                  </a:txBody>
                  <a:tcPr/>
                </a:tc>
                <a:extLst>
                  <a:ext uri="{0D108BD9-81ED-4DB2-BD59-A6C34878D82A}">
                    <a16:rowId xmlns:a16="http://schemas.microsoft.com/office/drawing/2014/main" val="3501853095"/>
                  </a:ext>
                </a:extLst>
              </a:tr>
              <a:tr h="47022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disbursed_amount</a:t>
                      </a:r>
                    </a:p>
                  </a:txBody>
                  <a:tcPr/>
                </a:tc>
                <a:tc>
                  <a:txBody>
                    <a:bodyPr/>
                    <a:lstStyle/>
                    <a:p>
                      <a:r>
                        <a:rPr lang="en-US" sz="1200" dirty="0"/>
                        <a:t>Amount of Loan disbursed</a:t>
                      </a:r>
                    </a:p>
                  </a:txBody>
                  <a:tcPr/>
                </a:tc>
                <a:extLst>
                  <a:ext uri="{0D108BD9-81ED-4DB2-BD59-A6C34878D82A}">
                    <a16:rowId xmlns:a16="http://schemas.microsoft.com/office/drawing/2014/main" val="1051745650"/>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ltv</a:t>
                      </a:r>
                    </a:p>
                  </a:txBody>
                  <a:tcPr/>
                </a:tc>
                <a:tc>
                  <a:txBody>
                    <a:bodyPr/>
                    <a:lstStyle/>
                    <a:p>
                      <a:r>
                        <a:rPr lang="en-US" sz="1200" dirty="0"/>
                        <a:t>Loan to Value of the asset</a:t>
                      </a:r>
                    </a:p>
                  </a:txBody>
                  <a:tcPr/>
                </a:tc>
                <a:extLst>
                  <a:ext uri="{0D108BD9-81ED-4DB2-BD59-A6C34878D82A}">
                    <a16:rowId xmlns:a16="http://schemas.microsoft.com/office/drawing/2014/main" val="943083003"/>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branch_id</a:t>
                      </a:r>
                    </a:p>
                  </a:txBody>
                  <a:tcPr/>
                </a:tc>
                <a:tc>
                  <a:txBody>
                    <a:bodyPr/>
                    <a:lstStyle/>
                    <a:p>
                      <a:r>
                        <a:rPr lang="en-US" sz="1200" dirty="0"/>
                        <a:t>Branch where the loan was disbursed</a:t>
                      </a:r>
                    </a:p>
                  </a:txBody>
                  <a:tcPr/>
                </a:tc>
                <a:extLst>
                  <a:ext uri="{0D108BD9-81ED-4DB2-BD59-A6C34878D82A}">
                    <a16:rowId xmlns:a16="http://schemas.microsoft.com/office/drawing/2014/main" val="124934002"/>
                  </a:ext>
                </a:extLst>
              </a:tr>
              <a:tr h="33435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supplier_id</a:t>
                      </a:r>
                    </a:p>
                  </a:txBody>
                  <a:tcPr/>
                </a:tc>
                <a:tc>
                  <a:txBody>
                    <a:bodyPr/>
                    <a:lstStyle/>
                    <a:p>
                      <a:r>
                        <a:rPr lang="en-US" sz="1200" dirty="0"/>
                        <a:t>Vehicle Dealer where the loan was disbursed</a:t>
                      </a:r>
                    </a:p>
                  </a:txBody>
                  <a:tcPr/>
                </a:tc>
                <a:extLst>
                  <a:ext uri="{0D108BD9-81ED-4DB2-BD59-A6C34878D82A}">
                    <a16:rowId xmlns:a16="http://schemas.microsoft.com/office/drawing/2014/main" val="2881377602"/>
                  </a:ext>
                </a:extLst>
              </a:tr>
              <a:tr h="33435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manufacturer_id</a:t>
                      </a:r>
                    </a:p>
                  </a:txBody>
                  <a:tcPr/>
                </a:tc>
                <a:tc>
                  <a:txBody>
                    <a:bodyPr/>
                    <a:lstStyle/>
                    <a:p>
                      <a:r>
                        <a:rPr lang="en-US" sz="1200" dirty="0"/>
                        <a:t>Vehicle manufacturer(Hero, Honda, TVS etc.)</a:t>
                      </a:r>
                    </a:p>
                  </a:txBody>
                  <a:tcPr/>
                </a:tc>
                <a:extLst>
                  <a:ext uri="{0D108BD9-81ED-4DB2-BD59-A6C34878D82A}">
                    <a16:rowId xmlns:a16="http://schemas.microsoft.com/office/drawing/2014/main" val="2473548391"/>
                  </a:ext>
                </a:extLst>
              </a:tr>
              <a:tr h="47022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Current_pincode</a:t>
                      </a:r>
                    </a:p>
                  </a:txBody>
                  <a:tcPr/>
                </a:tc>
                <a:tc>
                  <a:txBody>
                    <a:bodyPr/>
                    <a:lstStyle/>
                    <a:p>
                      <a:r>
                        <a:rPr lang="en-US" sz="1200" dirty="0"/>
                        <a:t>Current pin code of the customer</a:t>
                      </a:r>
                    </a:p>
                  </a:txBody>
                  <a:tcPr/>
                </a:tc>
                <a:extLst>
                  <a:ext uri="{0D108BD9-81ED-4DB2-BD59-A6C34878D82A}">
                    <a16:rowId xmlns:a16="http://schemas.microsoft.com/office/drawing/2014/main" val="2280931433"/>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Date_of_Birth</a:t>
                      </a:r>
                    </a:p>
                  </a:txBody>
                  <a:tcPr/>
                </a:tc>
                <a:tc>
                  <a:txBody>
                    <a:bodyPr/>
                    <a:lstStyle/>
                    <a:p>
                      <a:r>
                        <a:rPr lang="en-US" sz="1200" dirty="0"/>
                        <a:t>Date of birth of the customer</a:t>
                      </a:r>
                    </a:p>
                  </a:txBody>
                  <a:tcPr/>
                </a:tc>
                <a:extLst>
                  <a:ext uri="{0D108BD9-81ED-4DB2-BD59-A6C34878D82A}">
                    <a16:rowId xmlns:a16="http://schemas.microsoft.com/office/drawing/2014/main" val="1867707645"/>
                  </a:ext>
                </a:extLst>
              </a:tr>
              <a:tr h="47022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Employment_Type</a:t>
                      </a:r>
                    </a:p>
                  </a:txBody>
                  <a:tcPr/>
                </a:tc>
                <a:tc>
                  <a:txBody>
                    <a:bodyPr/>
                    <a:lstStyle/>
                    <a:p>
                      <a:r>
                        <a:rPr lang="en-US" sz="1200" dirty="0"/>
                        <a:t>Employment Type of the customer (Salaried/Self Employed)</a:t>
                      </a:r>
                    </a:p>
                  </a:txBody>
                  <a:tcPr/>
                </a:tc>
                <a:extLst>
                  <a:ext uri="{0D108BD9-81ED-4DB2-BD59-A6C34878D82A}">
                    <a16:rowId xmlns:a16="http://schemas.microsoft.com/office/drawing/2014/main" val="3354040501"/>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Disbursal_Date</a:t>
                      </a:r>
                    </a:p>
                  </a:txBody>
                  <a:tcPr/>
                </a:tc>
                <a:tc>
                  <a:txBody>
                    <a:bodyPr/>
                    <a:lstStyle/>
                    <a:p>
                      <a:r>
                        <a:rPr lang="en-US" sz="1200" dirty="0"/>
                        <a:t>Date of birth of the customer</a:t>
                      </a:r>
                    </a:p>
                  </a:txBody>
                  <a:tcPr/>
                </a:tc>
                <a:extLst>
                  <a:ext uri="{0D108BD9-81ED-4DB2-BD59-A6C34878D82A}">
                    <a16:rowId xmlns:a16="http://schemas.microsoft.com/office/drawing/2014/main" val="2138929062"/>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State_ID</a:t>
                      </a:r>
                    </a:p>
                  </a:txBody>
                  <a:tcPr/>
                </a:tc>
                <a:tc>
                  <a:txBody>
                    <a:bodyPr/>
                    <a:lstStyle/>
                    <a:p>
                      <a:r>
                        <a:rPr lang="en-US" sz="1200" dirty="0"/>
                        <a:t>State of disbursement</a:t>
                      </a:r>
                    </a:p>
                  </a:txBody>
                  <a:tcPr/>
                </a:tc>
                <a:extLst>
                  <a:ext uri="{0D108BD9-81ED-4DB2-BD59-A6C34878D82A}">
                    <a16:rowId xmlns:a16="http://schemas.microsoft.com/office/drawing/2014/main" val="3743027880"/>
                  </a:ext>
                </a:extLst>
              </a:tr>
            </a:tbl>
          </a:graphicData>
        </a:graphic>
      </p:graphicFrame>
      <p:sp>
        <p:nvSpPr>
          <p:cNvPr id="11" name="Text Placeholder 2">
            <a:extLst>
              <a:ext uri="{FF2B5EF4-FFF2-40B4-BE49-F238E27FC236}">
                <a16:creationId xmlns:a16="http://schemas.microsoft.com/office/drawing/2014/main" id="{1E24FB60-7858-84DE-309C-9E0BC84865AB}"/>
              </a:ext>
            </a:extLst>
          </p:cNvPr>
          <p:cNvSpPr txBox="1">
            <a:spLocks/>
          </p:cNvSpPr>
          <p:nvPr/>
        </p:nvSpPr>
        <p:spPr bwMode="auto">
          <a:xfrm>
            <a:off x="7474681" y="1439962"/>
            <a:ext cx="2743200" cy="418140"/>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sz="1600" b="1" kern="0" dirty="0"/>
              <a:t>Vehicle Loan Data Dictionary </a:t>
            </a:r>
          </a:p>
          <a:p>
            <a:pPr marL="457200" lvl="1" indent="0"/>
            <a:endParaRPr lang="en-US"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kern="0" dirty="0">
              <a:solidFill>
                <a:schemeClr val="tx1"/>
              </a:solidFill>
            </a:endParaRPr>
          </a:p>
        </p:txBody>
      </p:sp>
      <p:sp>
        <p:nvSpPr>
          <p:cNvPr id="12" name="Text Placeholder 2">
            <a:extLst>
              <a:ext uri="{FF2B5EF4-FFF2-40B4-BE49-F238E27FC236}">
                <a16:creationId xmlns:a16="http://schemas.microsoft.com/office/drawing/2014/main" id="{934F508A-D016-3437-4CEF-B8949F8230BC}"/>
              </a:ext>
            </a:extLst>
          </p:cNvPr>
          <p:cNvSpPr txBox="1">
            <a:spLocks/>
          </p:cNvSpPr>
          <p:nvPr/>
        </p:nvSpPr>
        <p:spPr bwMode="auto">
          <a:xfrm>
            <a:off x="990600" y="2051177"/>
            <a:ext cx="3124200" cy="418140"/>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sz="1600" b="1" kern="0" dirty="0"/>
              <a:t>Extract of Vehicle Loan Dataset</a:t>
            </a:r>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kern="0" dirty="0">
              <a:solidFill>
                <a:schemeClr val="tx1"/>
              </a:solidFill>
            </a:endParaRPr>
          </a:p>
        </p:txBody>
      </p:sp>
    </p:spTree>
    <p:extLst>
      <p:ext uri="{BB962C8B-B14F-4D97-AF65-F5344CB8AC3E}">
        <p14:creationId xmlns:p14="http://schemas.microsoft.com/office/powerpoint/2010/main" val="338698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dirty="0"/>
              <a:t>Team VERSATILE – raw data set &amp; source</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3505200" y="276686"/>
            <a:ext cx="2743200" cy="418140"/>
          </a:xfrm>
          <a:ln w="28575">
            <a:noFill/>
          </a:ln>
        </p:spPr>
        <p:txBody>
          <a:bodyPr/>
          <a:lstStyle/>
          <a:p>
            <a:r>
              <a:rPr lang="en-US" sz="1600" b="1" dirty="0"/>
              <a:t>Vehicle Loan Data Dictionary </a:t>
            </a:r>
          </a:p>
          <a:p>
            <a:pPr marL="457200" lvl="1" indent="0"/>
            <a:endParaRPr lang="en-US"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dirty="0">
              <a:solidFill>
                <a:schemeClr val="tx1"/>
              </a:solidFill>
            </a:endParaRPr>
          </a:p>
        </p:txBody>
      </p:sp>
      <p:graphicFrame>
        <p:nvGraphicFramePr>
          <p:cNvPr id="4" name="Table 5">
            <a:extLst>
              <a:ext uri="{FF2B5EF4-FFF2-40B4-BE49-F238E27FC236}">
                <a16:creationId xmlns:a16="http://schemas.microsoft.com/office/drawing/2014/main" id="{4903D82B-1783-6CB0-EC06-DC8D3ED37E52}"/>
              </a:ext>
            </a:extLst>
          </p:cNvPr>
          <p:cNvGraphicFramePr>
            <a:graphicFrameLocks noGrp="1"/>
          </p:cNvGraphicFramePr>
          <p:nvPr>
            <p:extLst>
              <p:ext uri="{D42A27DB-BD31-4B8C-83A1-F6EECF244321}">
                <p14:modId xmlns:p14="http://schemas.microsoft.com/office/powerpoint/2010/main" val="3300195421"/>
              </p:ext>
            </p:extLst>
          </p:nvPr>
        </p:nvGraphicFramePr>
        <p:xfrm>
          <a:off x="152400" y="742723"/>
          <a:ext cx="5715000" cy="4663998"/>
        </p:xfrm>
        <a:graphic>
          <a:graphicData uri="http://schemas.openxmlformats.org/drawingml/2006/table">
            <a:tbl>
              <a:tblPr firstRow="1" bandRow="1">
                <a:tableStyleId>{793D81CF-94F2-401A-BA57-92F5A7B2D0C5}</a:tableStyleId>
              </a:tblPr>
              <a:tblGrid>
                <a:gridCol w="1752600">
                  <a:extLst>
                    <a:ext uri="{9D8B030D-6E8A-4147-A177-3AD203B41FA5}">
                      <a16:colId xmlns:a16="http://schemas.microsoft.com/office/drawing/2014/main" val="764713796"/>
                    </a:ext>
                  </a:extLst>
                </a:gridCol>
                <a:gridCol w="3962400">
                  <a:extLst>
                    <a:ext uri="{9D8B030D-6E8A-4147-A177-3AD203B41FA5}">
                      <a16:colId xmlns:a16="http://schemas.microsoft.com/office/drawing/2014/main" val="999303379"/>
                    </a:ext>
                  </a:extLst>
                </a:gridCol>
              </a:tblGrid>
              <a:tr h="365822">
                <a:tc>
                  <a:txBody>
                    <a:bodyPr/>
                    <a:lstStyle/>
                    <a:p>
                      <a:r>
                        <a:rPr lang="en-US" sz="1400"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365822">
                <a:tc>
                  <a:txBody>
                    <a:bodyPr/>
                    <a:lstStyle/>
                    <a:p>
                      <a:r>
                        <a:rPr lang="en-US" sz="1200" b="1" dirty="0">
                          <a:solidFill>
                            <a:schemeClr val="dk1"/>
                          </a:solidFill>
                          <a:latin typeface="+mn-lt"/>
                          <a:ea typeface="+mn-ea"/>
                          <a:cs typeface="+mn-cs"/>
                        </a:rPr>
                        <a:t>Employee_code_ID</a:t>
                      </a:r>
                    </a:p>
                  </a:txBody>
                  <a:tcPr/>
                </a:tc>
                <a:tc>
                  <a:txBody>
                    <a:bodyPr/>
                    <a:lstStyle/>
                    <a:p>
                      <a:r>
                        <a:rPr lang="en-US" sz="1200" dirty="0"/>
                        <a:t>Employee of the organization who logged the disbursement</a:t>
                      </a:r>
                    </a:p>
                  </a:txBody>
                  <a:tcPr/>
                </a:tc>
                <a:extLst>
                  <a:ext uri="{0D108BD9-81ED-4DB2-BD59-A6C34878D82A}">
                    <a16:rowId xmlns:a16="http://schemas.microsoft.com/office/drawing/2014/main" val="1547892389"/>
                  </a:ext>
                </a:extLst>
              </a:tr>
              <a:tr h="365822">
                <a:tc>
                  <a:txBody>
                    <a:bodyPr/>
                    <a:lstStyle/>
                    <a:p>
                      <a:pPr marL="0" algn="l" rtl="0" eaLnBrk="1" hangingPunct="1"/>
                      <a:r>
                        <a:rPr lang="en-US" sz="1200" b="1" dirty="0">
                          <a:solidFill>
                            <a:schemeClr val="dk1"/>
                          </a:solidFill>
                          <a:latin typeface="+mn-lt"/>
                          <a:ea typeface="+mn-ea"/>
                          <a:cs typeface="+mn-cs"/>
                        </a:rPr>
                        <a:t>MobileNo_Avl_Flag</a:t>
                      </a:r>
                    </a:p>
                  </a:txBody>
                  <a:tcPr/>
                </a:tc>
                <a:tc>
                  <a:txBody>
                    <a:bodyPr/>
                    <a:lstStyle/>
                    <a:p>
                      <a:r>
                        <a:rPr lang="en-US" sz="1200" dirty="0"/>
                        <a:t>if Mobile no. was shared by the customer, then flagged as 1</a:t>
                      </a:r>
                    </a:p>
                  </a:txBody>
                  <a:tcPr/>
                </a:tc>
                <a:extLst>
                  <a:ext uri="{0D108BD9-81ED-4DB2-BD59-A6C34878D82A}">
                    <a16:rowId xmlns:a16="http://schemas.microsoft.com/office/drawing/2014/main" val="1602616478"/>
                  </a:ext>
                </a:extLst>
              </a:tr>
              <a:tr h="365822">
                <a:tc>
                  <a:txBody>
                    <a:bodyPr/>
                    <a:lstStyle/>
                    <a:p>
                      <a:pPr marL="0" algn="l" rtl="0" eaLnBrk="1" hangingPunct="1"/>
                      <a:r>
                        <a:rPr lang="en-US" sz="1200" b="1" dirty="0">
                          <a:solidFill>
                            <a:schemeClr val="dk1"/>
                          </a:solidFill>
                          <a:latin typeface="+mn-lt"/>
                          <a:ea typeface="+mn-ea"/>
                          <a:cs typeface="+mn-cs"/>
                        </a:rPr>
                        <a:t>Aadhar_flag</a:t>
                      </a:r>
                    </a:p>
                  </a:txBody>
                  <a:tcPr/>
                </a:tc>
                <a:tc>
                  <a:txBody>
                    <a:bodyPr/>
                    <a:lstStyle/>
                    <a:p>
                      <a:r>
                        <a:rPr lang="en-US" sz="1200" dirty="0"/>
                        <a:t>if aadhar was shared by the customer then flagged as 1</a:t>
                      </a:r>
                    </a:p>
                  </a:txBody>
                  <a:tcPr/>
                </a:tc>
                <a:extLst>
                  <a:ext uri="{0D108BD9-81ED-4DB2-BD59-A6C34878D82A}">
                    <a16:rowId xmlns:a16="http://schemas.microsoft.com/office/drawing/2014/main" val="3611303381"/>
                  </a:ext>
                </a:extLst>
              </a:tr>
              <a:tr h="365822">
                <a:tc>
                  <a:txBody>
                    <a:bodyPr/>
                    <a:lstStyle/>
                    <a:p>
                      <a:pPr marL="0" algn="l" rtl="0" eaLnBrk="1" hangingPunct="1"/>
                      <a:r>
                        <a:rPr lang="en-US" sz="1200" b="1" dirty="0">
                          <a:solidFill>
                            <a:schemeClr val="dk1"/>
                          </a:solidFill>
                          <a:latin typeface="+mn-lt"/>
                          <a:ea typeface="+mn-ea"/>
                          <a:cs typeface="+mn-cs"/>
                        </a:rPr>
                        <a:t>PAN_flag</a:t>
                      </a:r>
                    </a:p>
                  </a:txBody>
                  <a:tcPr/>
                </a:tc>
                <a:tc>
                  <a:txBody>
                    <a:bodyPr/>
                    <a:lstStyle/>
                    <a:p>
                      <a:r>
                        <a:rPr lang="en-US" sz="1200" dirty="0"/>
                        <a:t>if voter  was shared by the customer, then flagged as 1</a:t>
                      </a:r>
                    </a:p>
                  </a:txBody>
                  <a:tcPr/>
                </a:tc>
                <a:extLst>
                  <a:ext uri="{0D108BD9-81ED-4DB2-BD59-A6C34878D82A}">
                    <a16:rowId xmlns:a16="http://schemas.microsoft.com/office/drawing/2014/main" val="1086072186"/>
                  </a:ext>
                </a:extLst>
              </a:tr>
              <a:tr h="365822">
                <a:tc>
                  <a:txBody>
                    <a:bodyPr/>
                    <a:lstStyle/>
                    <a:p>
                      <a:pPr marL="0" algn="l" rtl="0" eaLnBrk="1" hangingPunct="1"/>
                      <a:r>
                        <a:rPr lang="en-US" sz="1200" b="1" dirty="0">
                          <a:solidFill>
                            <a:schemeClr val="dk1"/>
                          </a:solidFill>
                          <a:latin typeface="+mn-lt"/>
                          <a:ea typeface="+mn-ea"/>
                          <a:cs typeface="+mn-cs"/>
                        </a:rPr>
                        <a:t>VoterID_flag</a:t>
                      </a:r>
                    </a:p>
                  </a:txBody>
                  <a:tcPr/>
                </a:tc>
                <a:tc>
                  <a:txBody>
                    <a:bodyPr/>
                    <a:lstStyle/>
                    <a:p>
                      <a:r>
                        <a:rPr lang="en-US" sz="1200" dirty="0"/>
                        <a:t>if voter  was shared by the customer, then flagged as 1</a:t>
                      </a:r>
                    </a:p>
                  </a:txBody>
                  <a:tcPr/>
                </a:tc>
                <a:extLst>
                  <a:ext uri="{0D108BD9-81ED-4DB2-BD59-A6C34878D82A}">
                    <a16:rowId xmlns:a16="http://schemas.microsoft.com/office/drawing/2014/main" val="2882698670"/>
                  </a:ext>
                </a:extLst>
              </a:tr>
              <a:tr h="365822">
                <a:tc>
                  <a:txBody>
                    <a:bodyPr/>
                    <a:lstStyle/>
                    <a:p>
                      <a:pPr marL="0" algn="l" rtl="0" eaLnBrk="1" hangingPunct="1"/>
                      <a:r>
                        <a:rPr lang="en-US" sz="1200" b="1" dirty="0">
                          <a:solidFill>
                            <a:schemeClr val="dk1"/>
                          </a:solidFill>
                          <a:latin typeface="+mn-lt"/>
                          <a:ea typeface="+mn-ea"/>
                          <a:cs typeface="+mn-cs"/>
                        </a:rPr>
                        <a:t>Driving_flag</a:t>
                      </a:r>
                    </a:p>
                  </a:txBody>
                  <a:tcPr/>
                </a:tc>
                <a:tc>
                  <a:txBody>
                    <a:bodyPr/>
                    <a:lstStyle/>
                    <a:p>
                      <a:r>
                        <a:rPr lang="en-US" sz="1200" dirty="0"/>
                        <a:t>if DL was shared by the customer, then flagged as 1</a:t>
                      </a:r>
                    </a:p>
                  </a:txBody>
                  <a:tcPr/>
                </a:tc>
                <a:extLst>
                  <a:ext uri="{0D108BD9-81ED-4DB2-BD59-A6C34878D82A}">
                    <a16:rowId xmlns:a16="http://schemas.microsoft.com/office/drawing/2014/main" val="1638859581"/>
                  </a:ext>
                </a:extLst>
              </a:tr>
              <a:tr h="365822">
                <a:tc>
                  <a:txBody>
                    <a:bodyPr/>
                    <a:lstStyle/>
                    <a:p>
                      <a:pPr marL="0" algn="l" rtl="0" eaLnBrk="1" hangingPunct="1"/>
                      <a:r>
                        <a:rPr lang="en-US" sz="1200" b="1" dirty="0">
                          <a:solidFill>
                            <a:schemeClr val="dk1"/>
                          </a:solidFill>
                          <a:latin typeface="+mn-lt"/>
                          <a:ea typeface="+mn-ea"/>
                          <a:cs typeface="+mn-cs"/>
                        </a:rPr>
                        <a:t>Passport_flag</a:t>
                      </a:r>
                    </a:p>
                  </a:txBody>
                  <a:tcPr/>
                </a:tc>
                <a:tc>
                  <a:txBody>
                    <a:bodyPr/>
                    <a:lstStyle/>
                    <a:p>
                      <a:r>
                        <a:rPr lang="en-US" sz="1200" dirty="0"/>
                        <a:t>if passport was shared by the customer, then flagged as 1</a:t>
                      </a:r>
                    </a:p>
                  </a:txBody>
                  <a:tcPr/>
                </a:tc>
                <a:extLst>
                  <a:ext uri="{0D108BD9-81ED-4DB2-BD59-A6C34878D82A}">
                    <a16:rowId xmlns:a16="http://schemas.microsoft.com/office/drawing/2014/main" val="876011700"/>
                  </a:ext>
                </a:extLst>
              </a:tr>
              <a:tr h="365822">
                <a:tc>
                  <a:txBody>
                    <a:bodyPr/>
                    <a:lstStyle/>
                    <a:p>
                      <a:pPr marL="0" algn="l" rtl="0" eaLnBrk="1" hangingPunct="1"/>
                      <a:r>
                        <a:rPr lang="en-US" sz="1200" b="1" dirty="0">
                          <a:solidFill>
                            <a:schemeClr val="dk1"/>
                          </a:solidFill>
                          <a:latin typeface="+mn-lt"/>
                          <a:ea typeface="+mn-ea"/>
                          <a:cs typeface="+mn-cs"/>
                        </a:rPr>
                        <a:t>PERFORM_CNS_SCORE</a:t>
                      </a:r>
                    </a:p>
                  </a:txBody>
                  <a:tcPr/>
                </a:tc>
                <a:tc>
                  <a:txBody>
                    <a:bodyPr/>
                    <a:lstStyle/>
                    <a:p>
                      <a:r>
                        <a:rPr lang="en-US" sz="1200" dirty="0"/>
                        <a:t>Bureau Score</a:t>
                      </a:r>
                    </a:p>
                  </a:txBody>
                  <a:tcPr/>
                </a:tc>
                <a:extLst>
                  <a:ext uri="{0D108BD9-81ED-4DB2-BD59-A6C34878D82A}">
                    <a16:rowId xmlns:a16="http://schemas.microsoft.com/office/drawing/2014/main" val="3678326150"/>
                  </a:ext>
                </a:extLst>
              </a:tr>
              <a:tr h="451014">
                <a:tc>
                  <a:txBody>
                    <a:bodyPr/>
                    <a:lstStyle/>
                    <a:p>
                      <a:pPr marL="0" algn="l" rtl="0" eaLnBrk="1" hangingPunct="1"/>
                      <a:r>
                        <a:rPr lang="en-US" sz="1200" b="1" dirty="0">
                          <a:solidFill>
                            <a:schemeClr val="dk1"/>
                          </a:solidFill>
                          <a:latin typeface="+mn-lt"/>
                          <a:ea typeface="+mn-ea"/>
                          <a:cs typeface="+mn-cs"/>
                        </a:rPr>
                        <a:t>PERFORM_CNS_SCORE_DESCRIPTION</a:t>
                      </a:r>
                    </a:p>
                  </a:txBody>
                  <a:tcPr/>
                </a:tc>
                <a:tc>
                  <a:txBody>
                    <a:bodyPr/>
                    <a:lstStyle/>
                    <a:p>
                      <a:r>
                        <a:rPr lang="en-US" sz="1200" dirty="0"/>
                        <a:t>Bureau score description</a:t>
                      </a:r>
                    </a:p>
                  </a:txBody>
                  <a:tcPr/>
                </a:tc>
                <a:extLst>
                  <a:ext uri="{0D108BD9-81ED-4DB2-BD59-A6C34878D82A}">
                    <a16:rowId xmlns:a16="http://schemas.microsoft.com/office/drawing/2014/main" val="3652842671"/>
                  </a:ext>
                </a:extLst>
              </a:tr>
              <a:tr h="451014">
                <a:tc>
                  <a:txBody>
                    <a:bodyPr/>
                    <a:lstStyle/>
                    <a:p>
                      <a:pPr marL="0" algn="l" rtl="0" eaLnBrk="1" hangingPunct="1"/>
                      <a:r>
                        <a:rPr lang="en-US" sz="1200" b="1" dirty="0">
                          <a:solidFill>
                            <a:schemeClr val="dk1"/>
                          </a:solidFill>
                          <a:latin typeface="+mn-lt"/>
                          <a:ea typeface="+mn-ea"/>
                          <a:cs typeface="+mn-cs"/>
                        </a:rPr>
                        <a:t>PRI_NO_OF_ACCTS</a:t>
                      </a:r>
                    </a:p>
                  </a:txBody>
                  <a:tcPr/>
                </a:tc>
                <a:tc>
                  <a:txBody>
                    <a:bodyPr/>
                    <a:lstStyle/>
                    <a:p>
                      <a:r>
                        <a:rPr lang="en-US" sz="1200" dirty="0"/>
                        <a:t>count of total loans taken by the customer at the time of disbursement</a:t>
                      </a:r>
                    </a:p>
                  </a:txBody>
                  <a:tcPr/>
                </a:tc>
                <a:extLst>
                  <a:ext uri="{0D108BD9-81ED-4DB2-BD59-A6C34878D82A}">
                    <a16:rowId xmlns:a16="http://schemas.microsoft.com/office/drawing/2014/main" val="1247671843"/>
                  </a:ext>
                </a:extLst>
              </a:tr>
              <a:tr h="451014">
                <a:tc>
                  <a:txBody>
                    <a:bodyPr/>
                    <a:lstStyle/>
                    <a:p>
                      <a:pPr marL="0" algn="l" rtl="0" eaLnBrk="1" hangingPunct="1"/>
                      <a:r>
                        <a:rPr lang="en-US" sz="1200" b="1" dirty="0">
                          <a:solidFill>
                            <a:schemeClr val="dk1"/>
                          </a:solidFill>
                          <a:latin typeface="+mn-lt"/>
                          <a:ea typeface="+mn-ea"/>
                          <a:cs typeface="+mn-cs"/>
                        </a:rPr>
                        <a:t>DELINQUENT_ACCTS_IN_LAST_SIX_MONTHS</a:t>
                      </a:r>
                    </a:p>
                  </a:txBody>
                  <a:tcPr/>
                </a:tc>
                <a:tc>
                  <a:txBody>
                    <a:bodyPr/>
                    <a:lstStyle/>
                    <a:p>
                      <a:r>
                        <a:rPr lang="en-US" sz="1200" dirty="0">
                          <a:solidFill>
                            <a:schemeClr val="dk1"/>
                          </a:solidFill>
                          <a:latin typeface="+mn-lt"/>
                          <a:ea typeface="+mn-ea"/>
                          <a:cs typeface="+mn-cs"/>
                        </a:rPr>
                        <a:t>Loans defaulted in the last 6 months</a:t>
                      </a:r>
                    </a:p>
                  </a:txBody>
                  <a:tcPr/>
                </a:tc>
                <a:extLst>
                  <a:ext uri="{0D108BD9-81ED-4DB2-BD59-A6C34878D82A}">
                    <a16:rowId xmlns:a16="http://schemas.microsoft.com/office/drawing/2014/main" val="3322530365"/>
                  </a:ext>
                </a:extLst>
              </a:tr>
            </a:tbl>
          </a:graphicData>
        </a:graphic>
      </p:graphicFrame>
      <p:graphicFrame>
        <p:nvGraphicFramePr>
          <p:cNvPr id="6" name="Table 5">
            <a:extLst>
              <a:ext uri="{FF2B5EF4-FFF2-40B4-BE49-F238E27FC236}">
                <a16:creationId xmlns:a16="http://schemas.microsoft.com/office/drawing/2014/main" id="{E34CA040-A993-D019-209B-212019FAD39B}"/>
              </a:ext>
            </a:extLst>
          </p:cNvPr>
          <p:cNvGraphicFramePr>
            <a:graphicFrameLocks noGrp="1"/>
          </p:cNvGraphicFramePr>
          <p:nvPr>
            <p:extLst>
              <p:ext uri="{D42A27DB-BD31-4B8C-83A1-F6EECF244321}">
                <p14:modId xmlns:p14="http://schemas.microsoft.com/office/powerpoint/2010/main" val="2608198924"/>
              </p:ext>
            </p:extLst>
          </p:nvPr>
        </p:nvGraphicFramePr>
        <p:xfrm>
          <a:off x="6006565" y="746734"/>
          <a:ext cx="5638800" cy="4645444"/>
        </p:xfrm>
        <a:graphic>
          <a:graphicData uri="http://schemas.openxmlformats.org/drawingml/2006/table">
            <a:tbl>
              <a:tblPr firstRow="1" bandRow="1">
                <a:tableStyleId>{793D81CF-94F2-401A-BA57-92F5A7B2D0C5}</a:tableStyleId>
              </a:tblPr>
              <a:tblGrid>
                <a:gridCol w="1590430">
                  <a:extLst>
                    <a:ext uri="{9D8B030D-6E8A-4147-A177-3AD203B41FA5}">
                      <a16:colId xmlns:a16="http://schemas.microsoft.com/office/drawing/2014/main" val="764713796"/>
                    </a:ext>
                  </a:extLst>
                </a:gridCol>
                <a:gridCol w="4048370">
                  <a:extLst>
                    <a:ext uri="{9D8B030D-6E8A-4147-A177-3AD203B41FA5}">
                      <a16:colId xmlns:a16="http://schemas.microsoft.com/office/drawing/2014/main" val="999303379"/>
                    </a:ext>
                  </a:extLst>
                </a:gridCol>
              </a:tblGrid>
              <a:tr h="357942">
                <a:tc>
                  <a:txBody>
                    <a:bodyPr/>
                    <a:lstStyle/>
                    <a:p>
                      <a:r>
                        <a:rPr lang="en-US" sz="1400" b="1"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441298">
                <a:tc>
                  <a:txBody>
                    <a:bodyPr/>
                    <a:lstStyle/>
                    <a:p>
                      <a:r>
                        <a:rPr lang="en-US" sz="1200" b="1" dirty="0">
                          <a:solidFill>
                            <a:schemeClr val="dk1"/>
                          </a:solidFill>
                          <a:latin typeface="+mn-lt"/>
                          <a:ea typeface="+mn-ea"/>
                          <a:cs typeface="+mn-cs"/>
                        </a:rPr>
                        <a:t>PRI_ACTIVE_ACCTS</a:t>
                      </a:r>
                    </a:p>
                  </a:txBody>
                  <a:tcPr/>
                </a:tc>
                <a:tc>
                  <a:txBody>
                    <a:bodyPr/>
                    <a:lstStyle/>
                    <a:p>
                      <a:r>
                        <a:rPr lang="en-US" sz="1200" dirty="0"/>
                        <a:t>count of active loans taken by the customer at the time of disbursement</a:t>
                      </a:r>
                    </a:p>
                  </a:txBody>
                  <a:tcPr/>
                </a:tc>
                <a:extLst>
                  <a:ext uri="{0D108BD9-81ED-4DB2-BD59-A6C34878D82A}">
                    <a16:rowId xmlns:a16="http://schemas.microsoft.com/office/drawing/2014/main" val="3630691916"/>
                  </a:ext>
                </a:extLst>
              </a:tr>
              <a:tr h="500138">
                <a:tc>
                  <a:txBody>
                    <a:bodyPr/>
                    <a:lstStyle/>
                    <a:p>
                      <a:pPr marL="0" algn="l" rtl="0" eaLnBrk="1" hangingPunct="1"/>
                      <a:r>
                        <a:rPr lang="en-US" sz="1200" b="1" dirty="0">
                          <a:solidFill>
                            <a:schemeClr val="dk1"/>
                          </a:solidFill>
                          <a:latin typeface="+mn-lt"/>
                          <a:ea typeface="+mn-ea"/>
                          <a:cs typeface="+mn-cs"/>
                        </a:rPr>
                        <a:t>PRI_OVERDUE_ACCTS</a:t>
                      </a:r>
                    </a:p>
                  </a:txBody>
                  <a:tcPr/>
                </a:tc>
                <a:tc>
                  <a:txBody>
                    <a:bodyPr/>
                    <a:lstStyle/>
                    <a:p>
                      <a:r>
                        <a:rPr lang="en-US" sz="1200" dirty="0"/>
                        <a:t>count of default accounts at the time of disbursement</a:t>
                      </a:r>
                    </a:p>
                  </a:txBody>
                  <a:tcPr/>
                </a:tc>
                <a:extLst>
                  <a:ext uri="{0D108BD9-81ED-4DB2-BD59-A6C34878D82A}">
                    <a16:rowId xmlns:a16="http://schemas.microsoft.com/office/drawing/2014/main" val="3541053455"/>
                  </a:ext>
                </a:extLst>
              </a:tr>
              <a:tr h="500138">
                <a:tc>
                  <a:txBody>
                    <a:bodyPr/>
                    <a:lstStyle/>
                    <a:p>
                      <a:pPr marL="0" algn="l" rtl="0" eaLnBrk="1" hangingPunct="1"/>
                      <a:r>
                        <a:rPr lang="en-US" sz="1200" b="1" dirty="0">
                          <a:solidFill>
                            <a:schemeClr val="dk1"/>
                          </a:solidFill>
                          <a:latin typeface="+mn-lt"/>
                          <a:ea typeface="+mn-ea"/>
                          <a:cs typeface="+mn-cs"/>
                        </a:rPr>
                        <a:t>PRI_CURRENT_BALANCE</a:t>
                      </a:r>
                    </a:p>
                  </a:txBody>
                  <a:tcPr/>
                </a:tc>
                <a:tc>
                  <a:txBody>
                    <a:bodyPr/>
                    <a:lstStyle/>
                    <a:p>
                      <a:r>
                        <a:rPr lang="en-US" sz="1200" dirty="0"/>
                        <a:t>total Principal outstanding amount of the active loans at the time of disbursement</a:t>
                      </a:r>
                    </a:p>
                  </a:txBody>
                  <a:tcPr/>
                </a:tc>
                <a:extLst>
                  <a:ext uri="{0D108BD9-81ED-4DB2-BD59-A6C34878D82A}">
                    <a16:rowId xmlns:a16="http://schemas.microsoft.com/office/drawing/2014/main" val="1051745650"/>
                  </a:ext>
                </a:extLst>
              </a:tr>
              <a:tr h="500138">
                <a:tc>
                  <a:txBody>
                    <a:bodyPr/>
                    <a:lstStyle/>
                    <a:p>
                      <a:pPr marL="0" algn="l" rtl="0" eaLnBrk="1" hangingPunct="1"/>
                      <a:r>
                        <a:rPr lang="en-US" sz="1200" b="1" dirty="0">
                          <a:solidFill>
                            <a:schemeClr val="dk1"/>
                          </a:solidFill>
                          <a:latin typeface="+mn-lt"/>
                          <a:ea typeface="+mn-ea"/>
                          <a:cs typeface="+mn-cs"/>
                        </a:rPr>
                        <a:t>PRI_SANCTIONED_AMOUNT</a:t>
                      </a:r>
                    </a:p>
                  </a:txBody>
                  <a:tcPr/>
                </a:tc>
                <a:tc>
                  <a:txBody>
                    <a:bodyPr/>
                    <a:lstStyle/>
                    <a:p>
                      <a:r>
                        <a:rPr lang="en-US" sz="1200" dirty="0"/>
                        <a:t>total amount that was sanctioned for all the loans at the time of disbursement</a:t>
                      </a:r>
                    </a:p>
                  </a:txBody>
                  <a:tcPr/>
                </a:tc>
                <a:extLst>
                  <a:ext uri="{0D108BD9-81ED-4DB2-BD59-A6C34878D82A}">
                    <a16:rowId xmlns:a16="http://schemas.microsoft.com/office/drawing/2014/main" val="943083003"/>
                  </a:ext>
                </a:extLst>
              </a:tr>
              <a:tr h="500138">
                <a:tc>
                  <a:txBody>
                    <a:bodyPr/>
                    <a:lstStyle/>
                    <a:p>
                      <a:pPr marL="0" algn="l" rtl="0" eaLnBrk="1" hangingPunct="1"/>
                      <a:r>
                        <a:rPr lang="en-US" sz="1200" b="1" dirty="0">
                          <a:solidFill>
                            <a:schemeClr val="dk1"/>
                          </a:solidFill>
                          <a:latin typeface="+mn-lt"/>
                          <a:ea typeface="+mn-ea"/>
                          <a:cs typeface="+mn-cs"/>
                        </a:rPr>
                        <a:t>PRI_DISBURSED_AMOUNT</a:t>
                      </a:r>
                    </a:p>
                  </a:txBody>
                  <a:tcPr/>
                </a:tc>
                <a:tc>
                  <a:txBody>
                    <a:bodyPr/>
                    <a:lstStyle/>
                    <a:p>
                      <a:r>
                        <a:rPr lang="en-US" sz="1200" dirty="0"/>
                        <a:t>total amount that was disbursed for all the loans at the time of disbursement</a:t>
                      </a:r>
                    </a:p>
                  </a:txBody>
                  <a:tcPr/>
                </a:tc>
                <a:extLst>
                  <a:ext uri="{0D108BD9-81ED-4DB2-BD59-A6C34878D82A}">
                    <a16:rowId xmlns:a16="http://schemas.microsoft.com/office/drawing/2014/main" val="1867707645"/>
                  </a:ext>
                </a:extLst>
              </a:tr>
              <a:tr h="500138">
                <a:tc>
                  <a:txBody>
                    <a:bodyPr/>
                    <a:lstStyle/>
                    <a:p>
                      <a:pPr marL="0" algn="l" rtl="0" eaLnBrk="1" hangingPunct="1"/>
                      <a:r>
                        <a:rPr lang="en-US" sz="1200" b="1" dirty="0">
                          <a:solidFill>
                            <a:schemeClr val="dk1"/>
                          </a:solidFill>
                          <a:latin typeface="+mn-lt"/>
                          <a:ea typeface="+mn-ea"/>
                          <a:cs typeface="+mn-cs"/>
                        </a:rPr>
                        <a:t>SEC_NO_OF_ACCTS</a:t>
                      </a:r>
                    </a:p>
                  </a:txBody>
                  <a:tcPr/>
                </a:tc>
                <a:tc>
                  <a:txBody>
                    <a:bodyPr/>
                    <a:lstStyle/>
                    <a:p>
                      <a:r>
                        <a:rPr lang="en-US" sz="1200" dirty="0"/>
                        <a:t>count of total loans taken by the customer at the time of disbursement</a:t>
                      </a:r>
                    </a:p>
                  </a:txBody>
                  <a:tcPr/>
                </a:tc>
                <a:extLst>
                  <a:ext uri="{0D108BD9-81ED-4DB2-BD59-A6C34878D82A}">
                    <a16:rowId xmlns:a16="http://schemas.microsoft.com/office/drawing/2014/main" val="3354040501"/>
                  </a:ext>
                </a:extLst>
              </a:tr>
              <a:tr h="500138">
                <a:tc>
                  <a:txBody>
                    <a:bodyPr/>
                    <a:lstStyle/>
                    <a:p>
                      <a:pPr marL="0" algn="l" rtl="0" eaLnBrk="1" hangingPunct="1"/>
                      <a:r>
                        <a:rPr lang="en-US" sz="1200" b="1" dirty="0">
                          <a:solidFill>
                            <a:schemeClr val="dk1"/>
                          </a:solidFill>
                          <a:latin typeface="+mn-lt"/>
                          <a:ea typeface="+mn-ea"/>
                          <a:cs typeface="+mn-cs"/>
                        </a:rPr>
                        <a:t>SEC_ACTIVE_ACCTS</a:t>
                      </a:r>
                    </a:p>
                  </a:txBody>
                  <a:tcPr/>
                </a:tc>
                <a:tc>
                  <a:txBody>
                    <a:bodyPr/>
                    <a:lstStyle/>
                    <a:p>
                      <a:r>
                        <a:rPr lang="en-US" sz="1200" dirty="0"/>
                        <a:t>count of active loans taken by the customer at the time of disbursement</a:t>
                      </a:r>
                    </a:p>
                  </a:txBody>
                  <a:tcPr/>
                </a:tc>
                <a:extLst>
                  <a:ext uri="{0D108BD9-81ED-4DB2-BD59-A6C34878D82A}">
                    <a16:rowId xmlns:a16="http://schemas.microsoft.com/office/drawing/2014/main" val="2138929062"/>
                  </a:ext>
                </a:extLst>
              </a:tr>
              <a:tr h="500138">
                <a:tc>
                  <a:txBody>
                    <a:bodyPr/>
                    <a:lstStyle/>
                    <a:p>
                      <a:pPr marL="0" algn="l" rtl="0" eaLnBrk="1" hangingPunct="1"/>
                      <a:r>
                        <a:rPr lang="en-US" sz="1200" b="1" dirty="0">
                          <a:solidFill>
                            <a:schemeClr val="dk1"/>
                          </a:solidFill>
                          <a:latin typeface="+mn-lt"/>
                          <a:ea typeface="+mn-ea"/>
                          <a:cs typeface="+mn-cs"/>
                        </a:rPr>
                        <a:t>SEC_OVERDUE_ACCTS</a:t>
                      </a:r>
                    </a:p>
                  </a:txBody>
                  <a:tcPr/>
                </a:tc>
                <a:tc>
                  <a:txBody>
                    <a:bodyPr/>
                    <a:lstStyle/>
                    <a:p>
                      <a:r>
                        <a:rPr lang="en-US" sz="1200" dirty="0"/>
                        <a:t>count of default accounts at the time of disbursement</a:t>
                      </a:r>
                    </a:p>
                  </a:txBody>
                  <a:tcPr/>
                </a:tc>
                <a:extLst>
                  <a:ext uri="{0D108BD9-81ED-4DB2-BD59-A6C34878D82A}">
                    <a16:rowId xmlns:a16="http://schemas.microsoft.com/office/drawing/2014/main" val="2096672677"/>
                  </a:ext>
                </a:extLst>
              </a:tr>
              <a:tr h="329336">
                <a:tc>
                  <a:txBody>
                    <a:bodyPr/>
                    <a:lstStyle/>
                    <a:p>
                      <a:pPr marL="0" algn="l" rtl="0" eaLnBrk="1" hangingPunct="1"/>
                      <a:r>
                        <a:rPr lang="en-US" sz="1200" b="1" dirty="0">
                          <a:solidFill>
                            <a:schemeClr val="dk1"/>
                          </a:solidFill>
                          <a:latin typeface="+mn-lt"/>
                          <a:ea typeface="+mn-ea"/>
                          <a:cs typeface="+mn-cs"/>
                        </a:rPr>
                        <a:t>AVERAGE_ACCT_AGE</a:t>
                      </a:r>
                    </a:p>
                  </a:txBody>
                  <a:tcPr/>
                </a:tc>
                <a:tc>
                  <a:txBody>
                    <a:bodyPr/>
                    <a:lstStyle/>
                    <a:p>
                      <a:r>
                        <a:rPr lang="en-US" sz="1400" dirty="0"/>
                        <a:t>Average loan tenure</a:t>
                      </a:r>
                    </a:p>
                  </a:txBody>
                  <a:tcPr/>
                </a:tc>
                <a:extLst>
                  <a:ext uri="{0D108BD9-81ED-4DB2-BD59-A6C34878D82A}">
                    <a16:rowId xmlns:a16="http://schemas.microsoft.com/office/drawing/2014/main" val="1910971479"/>
                  </a:ext>
                </a:extLst>
              </a:tr>
            </a:tbl>
          </a:graphicData>
        </a:graphic>
      </p:graphicFrame>
    </p:spTree>
    <p:extLst>
      <p:ext uri="{BB962C8B-B14F-4D97-AF65-F5344CB8AC3E}">
        <p14:creationId xmlns:p14="http://schemas.microsoft.com/office/powerpoint/2010/main" val="352460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dirty="0"/>
              <a:t>Team VERSATILE – raw data set &amp; source</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6916464" y="744158"/>
            <a:ext cx="2743200" cy="418140"/>
          </a:xfrm>
          <a:ln w="28575">
            <a:noFill/>
          </a:ln>
        </p:spPr>
        <p:txBody>
          <a:bodyPr/>
          <a:lstStyle/>
          <a:p>
            <a:r>
              <a:rPr lang="en-US" sz="1400" b="1" dirty="0"/>
              <a:t>Vehicle Loan Data Dictionary </a:t>
            </a:r>
          </a:p>
          <a:p>
            <a:pPr marL="457200" lvl="1" indent="0"/>
            <a:endParaRPr lang="en-US"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dirty="0">
              <a:solidFill>
                <a:schemeClr val="tx1"/>
              </a:solidFill>
            </a:endParaRPr>
          </a:p>
        </p:txBody>
      </p:sp>
      <p:graphicFrame>
        <p:nvGraphicFramePr>
          <p:cNvPr id="4" name="Table 5">
            <a:extLst>
              <a:ext uri="{FF2B5EF4-FFF2-40B4-BE49-F238E27FC236}">
                <a16:creationId xmlns:a16="http://schemas.microsoft.com/office/drawing/2014/main" id="{4903D82B-1783-6CB0-EC06-DC8D3ED37E52}"/>
              </a:ext>
            </a:extLst>
          </p:cNvPr>
          <p:cNvGraphicFramePr>
            <a:graphicFrameLocks noGrp="1"/>
          </p:cNvGraphicFramePr>
          <p:nvPr>
            <p:extLst>
              <p:ext uri="{D42A27DB-BD31-4B8C-83A1-F6EECF244321}">
                <p14:modId xmlns:p14="http://schemas.microsoft.com/office/powerpoint/2010/main" val="4163725843"/>
              </p:ext>
            </p:extLst>
          </p:nvPr>
        </p:nvGraphicFramePr>
        <p:xfrm>
          <a:off x="4533900" y="1040852"/>
          <a:ext cx="7086600" cy="3683000"/>
        </p:xfrm>
        <a:graphic>
          <a:graphicData uri="http://schemas.openxmlformats.org/drawingml/2006/table">
            <a:tbl>
              <a:tblPr firstRow="1" bandRow="1">
                <a:tableStyleId>{793D81CF-94F2-401A-BA57-92F5A7B2D0C5}</a:tableStyleId>
              </a:tblPr>
              <a:tblGrid>
                <a:gridCol w="3505200">
                  <a:extLst>
                    <a:ext uri="{9D8B030D-6E8A-4147-A177-3AD203B41FA5}">
                      <a16:colId xmlns:a16="http://schemas.microsoft.com/office/drawing/2014/main" val="764713796"/>
                    </a:ext>
                  </a:extLst>
                </a:gridCol>
                <a:gridCol w="3581400">
                  <a:extLst>
                    <a:ext uri="{9D8B030D-6E8A-4147-A177-3AD203B41FA5}">
                      <a16:colId xmlns:a16="http://schemas.microsoft.com/office/drawing/2014/main" val="999303379"/>
                    </a:ext>
                  </a:extLst>
                </a:gridCol>
              </a:tblGrid>
              <a:tr h="370840">
                <a:tc>
                  <a:txBody>
                    <a:bodyPr/>
                    <a:lstStyle/>
                    <a:p>
                      <a:r>
                        <a:rPr lang="en-US" sz="1400"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370840">
                <a:tc>
                  <a:txBody>
                    <a:bodyPr/>
                    <a:lstStyle/>
                    <a:p>
                      <a:r>
                        <a:rPr lang="en-US" sz="1400" dirty="0"/>
                        <a:t>SEC_CURRENT_BALANCE</a:t>
                      </a:r>
                    </a:p>
                  </a:txBody>
                  <a:tcPr/>
                </a:tc>
                <a:tc>
                  <a:txBody>
                    <a:bodyPr/>
                    <a:lstStyle/>
                    <a:p>
                      <a:r>
                        <a:rPr lang="en-US" sz="1200" dirty="0"/>
                        <a:t>total Principal outstanding amount of the active loans at the time of disbursement</a:t>
                      </a:r>
                    </a:p>
                  </a:txBody>
                  <a:tcPr/>
                </a:tc>
                <a:extLst>
                  <a:ext uri="{0D108BD9-81ED-4DB2-BD59-A6C34878D82A}">
                    <a16:rowId xmlns:a16="http://schemas.microsoft.com/office/drawing/2014/main" val="2086901610"/>
                  </a:ext>
                </a:extLst>
              </a:tr>
              <a:tr h="370840">
                <a:tc>
                  <a:txBody>
                    <a:bodyPr/>
                    <a:lstStyle/>
                    <a:p>
                      <a:r>
                        <a:rPr lang="en-US" sz="1400" dirty="0"/>
                        <a:t>CREDIT_HISTORY_LENGTH</a:t>
                      </a:r>
                    </a:p>
                  </a:txBody>
                  <a:tcPr/>
                </a:tc>
                <a:tc>
                  <a:txBody>
                    <a:bodyPr/>
                    <a:lstStyle/>
                    <a:p>
                      <a:r>
                        <a:rPr lang="en-US" sz="1400" dirty="0"/>
                        <a:t>Time since first loan</a:t>
                      </a:r>
                    </a:p>
                  </a:txBody>
                  <a:tcPr/>
                </a:tc>
                <a:extLst>
                  <a:ext uri="{0D108BD9-81ED-4DB2-BD59-A6C34878D82A}">
                    <a16:rowId xmlns:a16="http://schemas.microsoft.com/office/drawing/2014/main" val="1051745650"/>
                  </a:ext>
                </a:extLst>
              </a:tr>
              <a:tr h="370840">
                <a:tc>
                  <a:txBody>
                    <a:bodyPr/>
                    <a:lstStyle/>
                    <a:p>
                      <a:r>
                        <a:rPr lang="en-US" sz="1400" dirty="0"/>
                        <a:t>NO_OF_INQUIRIES</a:t>
                      </a:r>
                    </a:p>
                  </a:txBody>
                  <a:tcPr/>
                </a:tc>
                <a:tc>
                  <a:txBody>
                    <a:bodyPr/>
                    <a:lstStyle/>
                    <a:p>
                      <a:r>
                        <a:rPr lang="en-US" sz="1400" dirty="0"/>
                        <a:t>Enquires done by the customer for loans</a:t>
                      </a:r>
                    </a:p>
                  </a:txBody>
                  <a:tcPr/>
                </a:tc>
                <a:extLst>
                  <a:ext uri="{0D108BD9-81ED-4DB2-BD59-A6C34878D82A}">
                    <a16:rowId xmlns:a16="http://schemas.microsoft.com/office/drawing/2014/main" val="943083003"/>
                  </a:ext>
                </a:extLst>
              </a:tr>
              <a:tr h="370840">
                <a:tc>
                  <a:txBody>
                    <a:bodyPr/>
                    <a:lstStyle/>
                    <a:p>
                      <a:r>
                        <a:rPr lang="en-US" sz="1400" dirty="0"/>
                        <a:t>SEC_SANCTIONED_AMOUNT</a:t>
                      </a:r>
                    </a:p>
                  </a:txBody>
                  <a:tcPr/>
                </a:tc>
                <a:tc>
                  <a:txBody>
                    <a:bodyPr/>
                    <a:lstStyle/>
                    <a:p>
                      <a:r>
                        <a:rPr lang="en-US" sz="1200" dirty="0"/>
                        <a:t>total amount that was sanctioned for all the loans at the time of disbursement</a:t>
                      </a:r>
                    </a:p>
                  </a:txBody>
                  <a:tcPr/>
                </a:tc>
                <a:extLst>
                  <a:ext uri="{0D108BD9-81ED-4DB2-BD59-A6C34878D82A}">
                    <a16:rowId xmlns:a16="http://schemas.microsoft.com/office/drawing/2014/main" val="804624091"/>
                  </a:ext>
                </a:extLst>
              </a:tr>
              <a:tr h="370840">
                <a:tc>
                  <a:txBody>
                    <a:bodyPr/>
                    <a:lstStyle/>
                    <a:p>
                      <a:r>
                        <a:rPr lang="en-US" sz="1400" dirty="0"/>
                        <a:t>SEC.DISBURSED_AMOUNT</a:t>
                      </a:r>
                    </a:p>
                  </a:txBody>
                  <a:tcPr/>
                </a:tc>
                <a:tc>
                  <a:txBody>
                    <a:bodyPr/>
                    <a:lstStyle/>
                    <a:p>
                      <a:r>
                        <a:rPr lang="en-US" sz="1200" dirty="0"/>
                        <a:t>total amount that was disbursed for all the loans at the time of disbursement</a:t>
                      </a:r>
                    </a:p>
                  </a:txBody>
                  <a:tcPr/>
                </a:tc>
                <a:extLst>
                  <a:ext uri="{0D108BD9-81ED-4DB2-BD59-A6C34878D82A}">
                    <a16:rowId xmlns:a16="http://schemas.microsoft.com/office/drawing/2014/main" val="3045997659"/>
                  </a:ext>
                </a:extLst>
              </a:tr>
              <a:tr h="370840">
                <a:tc>
                  <a:txBody>
                    <a:bodyPr/>
                    <a:lstStyle/>
                    <a:p>
                      <a:r>
                        <a:rPr lang="en-US" sz="1400" dirty="0"/>
                        <a:t>PRIMARY_INSTA_AMT</a:t>
                      </a:r>
                    </a:p>
                  </a:txBody>
                  <a:tcPr/>
                </a:tc>
                <a:tc>
                  <a:txBody>
                    <a:bodyPr/>
                    <a:lstStyle/>
                    <a:p>
                      <a:r>
                        <a:rPr lang="en-US" sz="1200" dirty="0"/>
                        <a:t>EMI Amount of the primary loan</a:t>
                      </a:r>
                    </a:p>
                  </a:txBody>
                  <a:tcPr/>
                </a:tc>
                <a:extLst>
                  <a:ext uri="{0D108BD9-81ED-4DB2-BD59-A6C34878D82A}">
                    <a16:rowId xmlns:a16="http://schemas.microsoft.com/office/drawing/2014/main" val="787278093"/>
                  </a:ext>
                </a:extLst>
              </a:tr>
              <a:tr h="370840">
                <a:tc>
                  <a:txBody>
                    <a:bodyPr/>
                    <a:lstStyle/>
                    <a:p>
                      <a:r>
                        <a:rPr lang="en-US" sz="1400" dirty="0"/>
                        <a:t>SEC_INSTAL_AMT</a:t>
                      </a:r>
                    </a:p>
                  </a:txBody>
                  <a:tcPr/>
                </a:tc>
                <a:tc>
                  <a:txBody>
                    <a:bodyPr/>
                    <a:lstStyle/>
                    <a:p>
                      <a:r>
                        <a:rPr lang="en-US" sz="1200" dirty="0"/>
                        <a:t>EMI Amount of the secondary loan</a:t>
                      </a:r>
                    </a:p>
                  </a:txBody>
                  <a:tcPr/>
                </a:tc>
                <a:extLst>
                  <a:ext uri="{0D108BD9-81ED-4DB2-BD59-A6C34878D82A}">
                    <a16:rowId xmlns:a16="http://schemas.microsoft.com/office/drawing/2014/main" val="796805827"/>
                  </a:ext>
                </a:extLst>
              </a:tr>
              <a:tr h="370840">
                <a:tc>
                  <a:txBody>
                    <a:bodyPr/>
                    <a:lstStyle/>
                    <a:p>
                      <a:r>
                        <a:rPr lang="en-US" sz="1400" dirty="0"/>
                        <a:t>NEW_ACCTS_IN_LAST_SIX_MONTHS</a:t>
                      </a:r>
                    </a:p>
                  </a:txBody>
                  <a:tcPr/>
                </a:tc>
                <a:tc>
                  <a:txBody>
                    <a:bodyPr/>
                    <a:lstStyle/>
                    <a:p>
                      <a:r>
                        <a:rPr lang="en-US" sz="1200" dirty="0"/>
                        <a:t>New loans taken by the customer in last 6 months before the disbursement.</a:t>
                      </a:r>
                    </a:p>
                  </a:txBody>
                  <a:tcPr/>
                </a:tc>
                <a:extLst>
                  <a:ext uri="{0D108BD9-81ED-4DB2-BD59-A6C34878D82A}">
                    <a16:rowId xmlns:a16="http://schemas.microsoft.com/office/drawing/2014/main" val="1418345514"/>
                  </a:ext>
                </a:extLst>
              </a:tr>
            </a:tbl>
          </a:graphicData>
        </a:graphic>
      </p:graphicFrame>
      <p:pic>
        <p:nvPicPr>
          <p:cNvPr id="5" name="Picture 4">
            <a:extLst>
              <a:ext uri="{FF2B5EF4-FFF2-40B4-BE49-F238E27FC236}">
                <a16:creationId xmlns:a16="http://schemas.microsoft.com/office/drawing/2014/main" id="{E503799A-0040-52A9-1C99-93307EDB78DB}"/>
              </a:ext>
            </a:extLst>
          </p:cNvPr>
          <p:cNvPicPr>
            <a:picLocks noChangeAspect="1"/>
          </p:cNvPicPr>
          <p:nvPr/>
        </p:nvPicPr>
        <p:blipFill>
          <a:blip r:embed="rId3"/>
          <a:stretch>
            <a:fillRect/>
          </a:stretch>
        </p:blipFill>
        <p:spPr>
          <a:xfrm>
            <a:off x="838200" y="744158"/>
            <a:ext cx="2436250" cy="5989452"/>
          </a:xfrm>
          <a:prstGeom prst="rect">
            <a:avLst/>
          </a:prstGeom>
        </p:spPr>
      </p:pic>
      <p:sp>
        <p:nvSpPr>
          <p:cNvPr id="7" name="TextBox 6">
            <a:extLst>
              <a:ext uri="{FF2B5EF4-FFF2-40B4-BE49-F238E27FC236}">
                <a16:creationId xmlns:a16="http://schemas.microsoft.com/office/drawing/2014/main" id="{0DCBF37B-F69A-C978-01D9-DD1BEDBFAE56}"/>
              </a:ext>
            </a:extLst>
          </p:cNvPr>
          <p:cNvSpPr txBox="1"/>
          <p:nvPr/>
        </p:nvSpPr>
        <p:spPr>
          <a:xfrm>
            <a:off x="283403" y="288883"/>
            <a:ext cx="3069397" cy="375552"/>
          </a:xfrm>
          <a:prstGeom prst="rect">
            <a:avLst/>
          </a:prstGeom>
          <a:noFill/>
        </p:spPr>
        <p:txBody>
          <a:bodyPr wrap="square">
            <a:spAutoFit/>
          </a:bodyPr>
          <a:lstStyle/>
          <a:p>
            <a:pPr marL="457200">
              <a:lnSpc>
                <a:spcPct val="107000"/>
              </a:lnSpc>
              <a:spcBef>
                <a:spcPts val="0"/>
              </a:spcBef>
              <a:spcAft>
                <a:spcPts val="0"/>
              </a:spcAft>
            </a:pPr>
            <a:r>
              <a:rPr lang="en-US" sz="1800" b="1" dirty="0">
                <a:ea typeface="+mn-lt"/>
                <a:cs typeface="+mn-lt"/>
              </a:rPr>
              <a:t>41 Tentative Predictors: </a:t>
            </a:r>
            <a:endParaRPr lang="en-US" sz="1800" dirty="0">
              <a:ea typeface="+mn-lt"/>
              <a:cs typeface="+mn-lt"/>
            </a:endParaRPr>
          </a:p>
        </p:txBody>
      </p:sp>
      <p:sp>
        <p:nvSpPr>
          <p:cNvPr id="8" name="Text Placeholder 1">
            <a:extLst>
              <a:ext uri="{FF2B5EF4-FFF2-40B4-BE49-F238E27FC236}">
                <a16:creationId xmlns:a16="http://schemas.microsoft.com/office/drawing/2014/main" id="{6BFDE7BF-07EA-6671-7781-C2129488390F}"/>
              </a:ext>
            </a:extLst>
          </p:cNvPr>
          <p:cNvSpPr txBox="1">
            <a:spLocks/>
          </p:cNvSpPr>
          <p:nvPr/>
        </p:nvSpPr>
        <p:spPr bwMode="auto">
          <a:xfrm>
            <a:off x="4249464" y="304828"/>
            <a:ext cx="4038600" cy="375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Response/Outcome: Default or Not Default</a:t>
            </a:r>
          </a:p>
          <a:p>
            <a:pPr marL="457200">
              <a:lnSpc>
                <a:spcPct val="107000"/>
              </a:lnSpc>
              <a:spcBef>
                <a:spcPts val="0"/>
              </a:spcBef>
              <a:spcAft>
                <a:spcPts val="0"/>
              </a:spcAft>
            </a:pPr>
            <a:endParaRPr lang="en-US" kern="0" dirty="0">
              <a:ea typeface="+mn-lt"/>
              <a:cs typeface="+mn-lt"/>
            </a:endParaRPr>
          </a:p>
          <a:p>
            <a:pPr marL="0" indent="0"/>
            <a:endParaRPr lang="en-US" kern="0" dirty="0">
              <a:ea typeface="+mn-lt"/>
              <a:cs typeface="+mn-lt"/>
            </a:endParaRPr>
          </a:p>
        </p:txBody>
      </p:sp>
      <p:sp>
        <p:nvSpPr>
          <p:cNvPr id="9" name="Ribbon: Curved and Tilted Up 8">
            <a:extLst>
              <a:ext uri="{FF2B5EF4-FFF2-40B4-BE49-F238E27FC236}">
                <a16:creationId xmlns:a16="http://schemas.microsoft.com/office/drawing/2014/main" id="{E9974957-1749-12B6-4D7B-E738F2ABF6BF}"/>
              </a:ext>
            </a:extLst>
          </p:cNvPr>
          <p:cNvSpPr/>
          <p:nvPr/>
        </p:nvSpPr>
        <p:spPr>
          <a:xfrm>
            <a:off x="4419600" y="4876800"/>
            <a:ext cx="2895600" cy="1531728"/>
          </a:xfrm>
          <a:prstGeom prst="ellipseRibbon2">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Primary (PRI</a:t>
            </a:r>
            <a:r>
              <a:rPr lang="en-US" sz="1200" dirty="0"/>
              <a:t>) accounts are those which the customer has taken for his personal use.</a:t>
            </a:r>
          </a:p>
        </p:txBody>
      </p:sp>
      <p:sp>
        <p:nvSpPr>
          <p:cNvPr id="10" name="Ribbon: Curved and Tilted Up 9">
            <a:extLst>
              <a:ext uri="{FF2B5EF4-FFF2-40B4-BE49-F238E27FC236}">
                <a16:creationId xmlns:a16="http://schemas.microsoft.com/office/drawing/2014/main" id="{9868EEF7-E896-91E4-7032-15AA4F182A85}"/>
              </a:ext>
            </a:extLst>
          </p:cNvPr>
          <p:cNvSpPr/>
          <p:nvPr/>
        </p:nvSpPr>
        <p:spPr>
          <a:xfrm>
            <a:off x="8077200" y="4876800"/>
            <a:ext cx="2895600" cy="1593606"/>
          </a:xfrm>
          <a:prstGeom prst="ellipseRibbon2">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Secondary (SEC) </a:t>
            </a:r>
            <a:r>
              <a:rPr lang="en-US" sz="1200" dirty="0"/>
              <a:t>accounts are those which the customer act as a co-applicant or gaurantor.</a:t>
            </a:r>
          </a:p>
        </p:txBody>
      </p:sp>
    </p:spTree>
    <p:extLst>
      <p:ext uri="{BB962C8B-B14F-4D97-AF65-F5344CB8AC3E}">
        <p14:creationId xmlns:p14="http://schemas.microsoft.com/office/powerpoint/2010/main" val="348909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3171082" y="322906"/>
            <a:ext cx="5696357"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grpSp>
        <p:nvGrpSpPr>
          <p:cNvPr id="11" name="Group 10">
            <a:extLst>
              <a:ext uri="{FF2B5EF4-FFF2-40B4-BE49-F238E27FC236}">
                <a16:creationId xmlns:a16="http://schemas.microsoft.com/office/drawing/2014/main" id="{D4545880-EF39-1A7D-0F62-CCA219013307}"/>
              </a:ext>
            </a:extLst>
          </p:cNvPr>
          <p:cNvGrpSpPr/>
          <p:nvPr/>
        </p:nvGrpSpPr>
        <p:grpSpPr>
          <a:xfrm>
            <a:off x="634461" y="700176"/>
            <a:ext cx="9637296" cy="5769906"/>
            <a:chOff x="152400" y="672446"/>
            <a:chExt cx="9637296" cy="5769906"/>
          </a:xfrm>
        </p:grpSpPr>
        <p:pic>
          <p:nvPicPr>
            <p:cNvPr id="10" name="Picture 9">
              <a:extLst>
                <a:ext uri="{FF2B5EF4-FFF2-40B4-BE49-F238E27FC236}">
                  <a16:creationId xmlns:a16="http://schemas.microsoft.com/office/drawing/2014/main" id="{47F6A118-CC99-3A5F-56BD-3E3F30C2AF8B}"/>
                </a:ext>
              </a:extLst>
            </p:cNvPr>
            <p:cNvPicPr>
              <a:picLocks noChangeAspect="1"/>
            </p:cNvPicPr>
            <p:nvPr/>
          </p:nvPicPr>
          <p:blipFill>
            <a:blip r:embed="rId3"/>
            <a:stretch>
              <a:fillRect/>
            </a:stretch>
          </p:blipFill>
          <p:spPr>
            <a:xfrm>
              <a:off x="236621" y="672446"/>
              <a:ext cx="9553075" cy="5769906"/>
            </a:xfrm>
            <a:prstGeom prst="rect">
              <a:avLst/>
            </a:prstGeom>
          </p:spPr>
        </p:pic>
        <p:sp>
          <p:nvSpPr>
            <p:cNvPr id="4" name="Rectangle 3">
              <a:extLst>
                <a:ext uri="{FF2B5EF4-FFF2-40B4-BE49-F238E27FC236}">
                  <a16:creationId xmlns:a16="http://schemas.microsoft.com/office/drawing/2014/main" id="{FA44315F-1F6D-553D-DACE-C38E8D2D07BB}"/>
                </a:ext>
              </a:extLst>
            </p:cNvPr>
            <p:cNvSpPr/>
            <p:nvPr/>
          </p:nvSpPr>
          <p:spPr>
            <a:xfrm>
              <a:off x="152400" y="2286000"/>
              <a:ext cx="7203378" cy="13956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F10EE5A-1259-F96B-AF3D-9E77497B470E}"/>
                </a:ext>
              </a:extLst>
            </p:cNvPr>
            <p:cNvSpPr/>
            <p:nvPr/>
          </p:nvSpPr>
          <p:spPr>
            <a:xfrm>
              <a:off x="161219" y="2009684"/>
              <a:ext cx="7203378" cy="13956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1">
            <a:extLst>
              <a:ext uri="{FF2B5EF4-FFF2-40B4-BE49-F238E27FC236}">
                <a16:creationId xmlns:a16="http://schemas.microsoft.com/office/drawing/2014/main" id="{89C619E1-0563-DED6-5F72-EF570597A628}"/>
              </a:ext>
            </a:extLst>
          </p:cNvPr>
          <p:cNvSpPr>
            <a:spLocks noChangeArrowheads="1"/>
          </p:cNvSpPr>
          <p:nvPr/>
        </p:nvSpPr>
        <p:spPr bwMode="auto">
          <a:xfrm>
            <a:off x="7620000" y="4409960"/>
            <a:ext cx="35814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0000FF"/>
                </a:solidFill>
                <a:effectLst/>
                <a:latin typeface="Cascadia Code" panose="020B0609020000020004" pitchFamily="49" charset="0"/>
                <a:cs typeface="Cascadia Code" panose="020B0609020000020004" pitchFamily="49" charset="0"/>
              </a:rPr>
              <a:t># Display of "DATE_OF_BIRTH" and # # "DISBURSAL_DATE" data type using # the class fn. </a:t>
            </a:r>
          </a:p>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0000FF"/>
                </a:solidFill>
                <a:effectLst/>
                <a:latin typeface="Cascadia Code" panose="020B0609020000020004" pitchFamily="49" charset="0"/>
                <a:cs typeface="Cascadia Code" panose="020B0609020000020004" pitchFamily="49" charset="0"/>
              </a:rPr>
              <a:t>&gt; class(df$DATE_OF_BIRTH)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[1] "character"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ascadia Code" panose="020B0609020000020004" pitchFamily="49" charset="0"/>
                <a:cs typeface="Cascadia Code" panose="020B0609020000020004" pitchFamily="49" charset="0"/>
              </a:rPr>
              <a:t>&gt; class(df$DISBURSAL_DATE)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[1] "character"</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513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BB728E-8BF8-E30D-E65A-F9FA740407E4}"/>
              </a:ext>
            </a:extLst>
          </p:cNvPr>
          <p:cNvPicPr>
            <a:picLocks noChangeAspect="1"/>
          </p:cNvPicPr>
          <p:nvPr/>
        </p:nvPicPr>
        <p:blipFill>
          <a:blip r:embed="rId3"/>
          <a:stretch>
            <a:fillRect/>
          </a:stretch>
        </p:blipFill>
        <p:spPr>
          <a:xfrm>
            <a:off x="848161" y="1021705"/>
            <a:ext cx="7519244" cy="4818963"/>
          </a:xfrm>
          <a:prstGeom prst="rect">
            <a:avLst/>
          </a:prstGeom>
        </p:spPr>
      </p:pic>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2948433" y="367163"/>
            <a:ext cx="5696357"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11" name="Rectangle 10">
            <a:extLst>
              <a:ext uri="{FF2B5EF4-FFF2-40B4-BE49-F238E27FC236}">
                <a16:creationId xmlns:a16="http://schemas.microsoft.com/office/drawing/2014/main" id="{43EA93AA-D42E-90C4-0261-B39519B3B5DA}"/>
              </a:ext>
            </a:extLst>
          </p:cNvPr>
          <p:cNvSpPr/>
          <p:nvPr/>
        </p:nvSpPr>
        <p:spPr>
          <a:xfrm>
            <a:off x="838201" y="5505652"/>
            <a:ext cx="5715000" cy="285548"/>
          </a:xfrm>
          <a:prstGeom prst="rect">
            <a:avLst/>
          </a:prstGeom>
          <a:noFill/>
          <a:ln w="1905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95;p2">
            <a:extLst>
              <a:ext uri="{FF2B5EF4-FFF2-40B4-BE49-F238E27FC236}">
                <a16:creationId xmlns:a16="http://schemas.microsoft.com/office/drawing/2014/main" id="{5EB0753A-225A-AA0B-15B8-E78C95597532}"/>
              </a:ext>
            </a:extLst>
          </p:cNvPr>
          <p:cNvSpPr txBox="1">
            <a:spLocks/>
          </p:cNvSpPr>
          <p:nvPr/>
        </p:nvSpPr>
        <p:spPr>
          <a:xfrm>
            <a:off x="838200" y="6103359"/>
            <a:ext cx="3077733" cy="373107"/>
          </a:xfrm>
          <a:prstGeom prst="rect">
            <a:avLst/>
          </a:prstGeom>
          <a:noFill/>
          <a:ln w="28575">
            <a:no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sz="1600" b="1" kern="0" dirty="0">
                <a:ea typeface="+mn-lt"/>
                <a:cs typeface="+mn-lt"/>
              </a:rPr>
              <a:t>New formatted date columns</a:t>
            </a:r>
          </a:p>
        </p:txBody>
      </p:sp>
      <p:sp>
        <p:nvSpPr>
          <p:cNvPr id="21" name="Arrow: Curved Right 20">
            <a:extLst>
              <a:ext uri="{FF2B5EF4-FFF2-40B4-BE49-F238E27FC236}">
                <a16:creationId xmlns:a16="http://schemas.microsoft.com/office/drawing/2014/main" id="{EA789708-A8A4-D605-324E-EF04045D3E86}"/>
              </a:ext>
            </a:extLst>
          </p:cNvPr>
          <p:cNvSpPr/>
          <p:nvPr/>
        </p:nvSpPr>
        <p:spPr>
          <a:xfrm>
            <a:off x="152400" y="2171182"/>
            <a:ext cx="609600" cy="3543817"/>
          </a:xfrm>
          <a:prstGeom prst="curvedRight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E7B02A3F-622A-9280-6DE2-CADF6CA19A3C}"/>
              </a:ext>
            </a:extLst>
          </p:cNvPr>
          <p:cNvSpPr/>
          <p:nvPr/>
        </p:nvSpPr>
        <p:spPr>
          <a:xfrm>
            <a:off x="762000" y="2057400"/>
            <a:ext cx="6476999" cy="1137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3A477EC-124B-7A14-0271-54F12DCB1231}"/>
              </a:ext>
            </a:extLst>
          </p:cNvPr>
          <p:cNvSpPr/>
          <p:nvPr/>
        </p:nvSpPr>
        <p:spPr>
          <a:xfrm>
            <a:off x="762000" y="2248418"/>
            <a:ext cx="6476999" cy="11378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B053F5-2E4C-6792-7ADB-1F901396F648}"/>
              </a:ext>
            </a:extLst>
          </p:cNvPr>
          <p:cNvPicPr>
            <a:picLocks noChangeAspect="1"/>
          </p:cNvPicPr>
          <p:nvPr/>
        </p:nvPicPr>
        <p:blipFill>
          <a:blip r:embed="rId4"/>
          <a:stretch>
            <a:fillRect/>
          </a:stretch>
        </p:blipFill>
        <p:spPr>
          <a:xfrm>
            <a:off x="967493" y="778776"/>
            <a:ext cx="1438476" cy="190527"/>
          </a:xfrm>
          <a:prstGeom prst="rect">
            <a:avLst/>
          </a:prstGeom>
        </p:spPr>
      </p:pic>
      <p:sp>
        <p:nvSpPr>
          <p:cNvPr id="8" name="TextBox 7">
            <a:extLst>
              <a:ext uri="{FF2B5EF4-FFF2-40B4-BE49-F238E27FC236}">
                <a16:creationId xmlns:a16="http://schemas.microsoft.com/office/drawing/2014/main" id="{A94B1991-8723-C06B-B085-77CF101EF7DA}"/>
              </a:ext>
            </a:extLst>
          </p:cNvPr>
          <p:cNvSpPr txBox="1"/>
          <p:nvPr/>
        </p:nvSpPr>
        <p:spPr>
          <a:xfrm>
            <a:off x="8077200" y="1281141"/>
            <a:ext cx="3666159" cy="923330"/>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lubridate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package provides a convenient and user-friendly way to work with dates and times in R.</a:t>
            </a:r>
          </a:p>
          <a:p>
            <a:endParaRPr lang="en-US" sz="11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F20E276-672F-A894-C44C-B89817ADD3F4}"/>
              </a:ext>
            </a:extLst>
          </p:cNvPr>
          <p:cNvPicPr>
            <a:picLocks noChangeAspect="1"/>
          </p:cNvPicPr>
          <p:nvPr/>
        </p:nvPicPr>
        <p:blipFill>
          <a:blip r:embed="rId5"/>
          <a:stretch>
            <a:fillRect/>
          </a:stretch>
        </p:blipFill>
        <p:spPr>
          <a:xfrm>
            <a:off x="5796612" y="3422791"/>
            <a:ext cx="5946747" cy="1288034"/>
          </a:xfrm>
          <a:prstGeom prst="rect">
            <a:avLst/>
          </a:prstGeom>
        </p:spPr>
      </p:pic>
    </p:spTree>
    <p:extLst>
      <p:ext uri="{BB962C8B-B14F-4D97-AF65-F5344CB8AC3E}">
        <p14:creationId xmlns:p14="http://schemas.microsoft.com/office/powerpoint/2010/main" val="2802055437"/>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4CA2AD6B68E4B99DDA1A08CFAAB6A" ma:contentTypeVersion="7" ma:contentTypeDescription="Create a new document." ma:contentTypeScope="" ma:versionID="0a3acf448554e2ad4452b52a43a774f8">
  <xsd:schema xmlns:xsd="http://www.w3.org/2001/XMLSchema" xmlns:xs="http://www.w3.org/2001/XMLSchema" xmlns:p="http://schemas.microsoft.com/office/2006/metadata/properties" xmlns:ns3="72483bbb-903a-4bd0-939f-617703d0b18c" xmlns:ns4="bc7c1bc7-60da-4871-aa6f-a48a7fe4956a" targetNamespace="http://schemas.microsoft.com/office/2006/metadata/properties" ma:root="true" ma:fieldsID="70f826032e23072abd237a004da3ad9b" ns3:_="" ns4:_="">
    <xsd:import namespace="72483bbb-903a-4bd0-939f-617703d0b18c"/>
    <xsd:import namespace="bc7c1bc7-60da-4871-aa6f-a48a7fe4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3bbb-903a-4bd0-939f-617703d0b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7c1bc7-60da-4871-aa6f-a48a7fe495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0B5552-24C3-4FDD-BC2A-AF8852BE9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83bbb-903a-4bd0-939f-617703d0b18c"/>
    <ds:schemaRef ds:uri="bc7c1bc7-60da-4871-aa6f-a48a7fe49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64DEF2-8DCB-4146-9275-A1FD6FB7C03D}">
  <ds:schemaRefs>
    <ds:schemaRef ds:uri="http://purl.org/dc/dcmitype/"/>
    <ds:schemaRef ds:uri="bc7c1bc7-60da-4871-aa6f-a48a7fe4956a"/>
    <ds:schemaRef ds:uri="http://schemas.microsoft.com/office/2006/metadata/properties"/>
    <ds:schemaRef ds:uri="http://purl.org/dc/terms/"/>
    <ds:schemaRef ds:uri="http://www.w3.org/XML/1998/namespace"/>
    <ds:schemaRef ds:uri="http://schemas.microsoft.com/office/2006/documentManagement/types"/>
    <ds:schemaRef ds:uri="http://schemas.openxmlformats.org/package/2006/metadata/core-properties"/>
    <ds:schemaRef ds:uri="http://purl.org/dc/elements/1.1/"/>
    <ds:schemaRef ds:uri="72483bbb-903a-4bd0-939f-617703d0b18c"/>
    <ds:schemaRef ds:uri="http://schemas.microsoft.com/office/infopath/2007/PartnerControls"/>
  </ds:schemaRefs>
</ds:datastoreItem>
</file>

<file path=customXml/itemProps3.xml><?xml version="1.0" encoding="utf-8"?>
<ds:datastoreItem xmlns:ds="http://schemas.openxmlformats.org/officeDocument/2006/customXml" ds:itemID="{3A5A28E4-B0BD-4C84-AA57-FE6C4A92FE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4847</Words>
  <Application>Microsoft Office PowerPoint</Application>
  <PresentationFormat>Widescreen</PresentationFormat>
  <Paragraphs>659</Paragraphs>
  <Slides>40</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Cascadia Code</vt:lpstr>
      <vt:lpstr>inherit</vt:lpstr>
      <vt:lpstr>open sans</vt:lpstr>
      <vt:lpstr>Poppins</vt:lpstr>
      <vt:lpstr>Söhne</vt:lpstr>
      <vt:lpstr>Source Sans Pro Web</vt:lpstr>
      <vt:lpstr>Times New Roman</vt:lpstr>
      <vt:lpstr>Wingdings</vt:lpstr>
      <vt:lpstr>MasonBrand.pxtx</vt:lpstr>
      <vt:lpstr>TEAM VERSATILE — Vehicle Loan default prediction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OR568 - Mid-Term</dc:title>
  <dc:creator/>
  <cp:keywords>Final Presentation</cp:keywords>
  <cp:lastModifiedBy/>
  <cp:revision>197</cp:revision>
  <dcterms:created xsi:type="dcterms:W3CDTF">2010-04-19T20:44:32Z</dcterms:created>
  <dcterms:modified xsi:type="dcterms:W3CDTF">2023-05-05T02:00:56Z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0x0101008ED4CA2AD6B68E4B99DDA1A08CFAAB6A</vt:lpwstr>
  </property>
</Properties>
</file>